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7" r:id="rId1"/>
  </p:sldMasterIdLst>
  <p:sldIdLst>
    <p:sldId id="256" r:id="rId2"/>
    <p:sldId id="257" r:id="rId3"/>
    <p:sldId id="267" r:id="rId4"/>
    <p:sldId id="303" r:id="rId5"/>
    <p:sldId id="287" r:id="rId6"/>
    <p:sldId id="294" r:id="rId7"/>
    <p:sldId id="299" r:id="rId8"/>
    <p:sldId id="309" r:id="rId9"/>
    <p:sldId id="300" r:id="rId10"/>
    <p:sldId id="301" r:id="rId11"/>
    <p:sldId id="307" r:id="rId12"/>
    <p:sldId id="302" r:id="rId13"/>
    <p:sldId id="296" r:id="rId14"/>
    <p:sldId id="304" r:id="rId15"/>
    <p:sldId id="289" r:id="rId16"/>
    <p:sldId id="308" r:id="rId17"/>
    <p:sldId id="292" r:id="rId18"/>
    <p:sldId id="293" r:id="rId19"/>
    <p:sldId id="306" r:id="rId20"/>
    <p:sldId id="297" r:id="rId21"/>
    <p:sldId id="285" r:id="rId22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665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64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png>
</file>

<file path=ppt/media/image32.JPG>
</file>

<file path=ppt/media/image33.JP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1087F47F-40DD-451D-B02B-62F7F35B7CBC}" type="datetimeFigureOut">
              <a:rPr lang="nl-NL" smtClean="0"/>
              <a:t>5-7-2016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730094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che 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5-7-2016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859966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5-7-2016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168010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5-7-2016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42854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5-7-2016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342950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fferte 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nl-NL"/>
              <a:t>Klik om de modelstijlen te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5-7-2016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255619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ar of onwa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nl-NL"/>
              <a:t>Klik om de modelstijlen te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5-7-2016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523944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5-7-2016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69376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5-7-2016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664068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5-7-2016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123394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5-7-2016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056878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5-7-2016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672971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5-7-2016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88891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5-7-2016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65700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5-7-2016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515816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5-7-2016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23859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5-7-2016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965721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1087F47F-40DD-451D-B02B-62F7F35B7CBC}" type="datetimeFigureOut">
              <a:rPr lang="nl-NL" smtClean="0"/>
              <a:t>5-7-2016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7004082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  <p:sldLayoutId id="2147483721" r:id="rId14"/>
    <p:sldLayoutId id="2147483722" r:id="rId15"/>
    <p:sldLayoutId id="2147483723" r:id="rId16"/>
    <p:sldLayoutId id="2147483724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945145" y="2429509"/>
            <a:ext cx="7197726" cy="2237567"/>
          </a:xfrm>
        </p:spPr>
        <p:txBody>
          <a:bodyPr>
            <a:normAutofit fontScale="90000"/>
          </a:bodyPr>
          <a:lstStyle/>
          <a:p>
            <a:pPr algn="ctr"/>
            <a:r>
              <a:rPr lang="nl-NL" dirty="0">
                <a:latin typeface="Eras Light ITC" panose="020B0402030504020804" pitchFamily="34" charset="0"/>
              </a:rPr>
              <a:t>Colony Cruiser: </a:t>
            </a:r>
            <a:br>
              <a:rPr lang="nl-NL" dirty="0">
                <a:latin typeface="Eras Light ITC" panose="020B0402030504020804" pitchFamily="34" charset="0"/>
              </a:rPr>
            </a:br>
            <a:r>
              <a:rPr lang="nl-NL" dirty="0">
                <a:latin typeface="Eras Light ITC" panose="020B0402030504020804" pitchFamily="34" charset="0"/>
              </a:rPr>
              <a:t>The Maria</a:t>
            </a:r>
            <a:br>
              <a:rPr lang="nl-NL" dirty="0">
                <a:latin typeface="Eras Light ITC" panose="020B0402030504020804" pitchFamily="34" charset="0"/>
              </a:rPr>
            </a:br>
            <a:r>
              <a:rPr lang="nl-NL" dirty="0">
                <a:latin typeface="Eras Light ITC" panose="020B0402030504020804" pitchFamily="34" charset="0"/>
              </a:rPr>
              <a:t>(</a:t>
            </a:r>
            <a:r>
              <a:rPr lang="nl-NL" dirty="0" err="1">
                <a:latin typeface="Eras Light ITC" panose="020B0402030504020804" pitchFamily="34" charset="0"/>
              </a:rPr>
              <a:t>Dev</a:t>
            </a:r>
            <a:r>
              <a:rPr lang="nl-NL" dirty="0">
                <a:latin typeface="Eras Light ITC" panose="020B0402030504020804" pitchFamily="34" charset="0"/>
              </a:rPr>
              <a:t> Fase 2)</a:t>
            </a: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4790535" y="6314536"/>
            <a:ext cx="7197726" cy="382437"/>
          </a:xfrm>
        </p:spPr>
        <p:txBody>
          <a:bodyPr/>
          <a:lstStyle/>
          <a:p>
            <a:r>
              <a:rPr lang="nl-NL" dirty="0">
                <a:latin typeface="Eras Light ITC" panose="020B0402030504020804" pitchFamily="34" charset="0"/>
              </a:rPr>
              <a:t>Epsilon Studios</a:t>
            </a:r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9765" y="4066055"/>
            <a:ext cx="2252235" cy="2248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6305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 descr="C:\Users\Defame\Desktop\Presentatie gamelab 2 pics\CargoBox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8346" y="4088378"/>
            <a:ext cx="2916291" cy="2619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C:\Users\Defame\Desktop\Presentatie gamelab 2 pics\Chai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8346" y="351286"/>
            <a:ext cx="2916291" cy="3643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7" name="Picture 5" descr="C:\Users\Defame\Desktop\Presentatie gamelab 2 pics\HoloConsole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981" y="351286"/>
            <a:ext cx="4545610" cy="3643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C:\Users\Defame\Desktop\Presentatie gamelab 2 pics\Table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6392" y="4088377"/>
            <a:ext cx="4082214" cy="2617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Afbeelding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6392" y="347697"/>
            <a:ext cx="4082214" cy="3646887"/>
          </a:xfrm>
          <a:prstGeom prst="rect">
            <a:avLst/>
          </a:prstGeom>
        </p:spPr>
      </p:pic>
      <p:pic>
        <p:nvPicPr>
          <p:cNvPr id="7" name="Afbeelding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981" y="4088378"/>
            <a:ext cx="4545610" cy="2617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0241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fbeelding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042" y="1359360"/>
            <a:ext cx="3917448" cy="3917448"/>
          </a:xfrm>
          <a:prstGeom prst="rect">
            <a:avLst/>
          </a:prstGeom>
        </p:spPr>
      </p:pic>
      <p:pic>
        <p:nvPicPr>
          <p:cNvPr id="7" name="Afbeelding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5805" y="1359361"/>
            <a:ext cx="3917447" cy="3917447"/>
          </a:xfrm>
          <a:prstGeom prst="rect">
            <a:avLst/>
          </a:prstGeom>
        </p:spPr>
      </p:pic>
      <p:pic>
        <p:nvPicPr>
          <p:cNvPr id="8" name="Afbeelding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1567" y="1354123"/>
            <a:ext cx="3922685" cy="3922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8024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en-US" sz="6600" dirty="0">
                <a:latin typeface="Eras Light ITC" panose="020B0402030504020804" pitchFamily="34" charset="0"/>
              </a:rPr>
              <a:t>Planning</a:t>
            </a:r>
            <a:endParaRPr lang="nl-NL" sz="6600" dirty="0">
              <a:latin typeface="Eras Light ITC" panose="020B0402030504020804" pitchFamily="34" charset="0"/>
            </a:endParaRPr>
          </a:p>
        </p:txBody>
      </p:sp>
      <p:sp>
        <p:nvSpPr>
          <p:cNvPr id="7" name="Rechthoek 6"/>
          <p:cNvSpPr/>
          <p:nvPr/>
        </p:nvSpPr>
        <p:spPr>
          <a:xfrm>
            <a:off x="685801" y="2041153"/>
            <a:ext cx="4078987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>
                <a:latin typeface="Eras Light ITC" panose="020B0402030504020804" pitchFamily="34" charset="0"/>
              </a:rPr>
              <a:t>Verloping</a:t>
            </a:r>
            <a:r>
              <a:rPr lang="en-US" sz="2000" dirty="0">
                <a:latin typeface="Eras Light ITC" panose="020B0402030504020804" pitchFamily="34" charset="0"/>
              </a:rPr>
              <a:t> van de planning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Eras Light ITC" panose="020B04020305040208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>
                <a:latin typeface="Eras Light ITC" panose="020B0402030504020804" pitchFamily="34" charset="0"/>
              </a:rPr>
              <a:t>Verbeterpunten</a:t>
            </a:r>
            <a:endParaRPr lang="nl-NL" sz="20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1531791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>
                <a:latin typeface="Eras Light ITC" panose="020B0402030504020804" pitchFamily="34" charset="0"/>
              </a:rPr>
              <a:t>Planning</a:t>
            </a:r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1357" y="1787967"/>
            <a:ext cx="8569283" cy="4927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51308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>
                <a:latin typeface="Eras Light ITC" panose="020B0402030504020804" pitchFamily="34" charset="0"/>
              </a:rPr>
              <a:t>Planning</a:t>
            </a:r>
          </a:p>
        </p:txBody>
      </p:sp>
      <p:pic>
        <p:nvPicPr>
          <p:cNvPr id="11" name="Afbeelding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1357" y="1787967"/>
            <a:ext cx="8585350" cy="4258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8866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>
                <a:latin typeface="Eras Light ITC" panose="020B0402030504020804" pitchFamily="34" charset="0"/>
              </a:rPr>
              <a:t>UX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685801" y="2008201"/>
            <a:ext cx="10131425" cy="4367123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Eras Light ITC" panose="020B0402030504020804" pitchFamily="34" charset="0"/>
              </a:rPr>
              <a:t>Fun-to-play element</a:t>
            </a:r>
          </a:p>
          <a:p>
            <a:r>
              <a:rPr lang="en-US" sz="2000" dirty="0" err="1">
                <a:latin typeface="Eras Light ITC" panose="020B0402030504020804" pitchFamily="34" charset="0"/>
              </a:rPr>
              <a:t>Interactie</a:t>
            </a:r>
            <a:r>
              <a:rPr lang="en-US" sz="2000" dirty="0">
                <a:latin typeface="Eras Light ITC" panose="020B0402030504020804" pitchFamily="34" charset="0"/>
              </a:rPr>
              <a:t> met </a:t>
            </a:r>
            <a:r>
              <a:rPr lang="en-US" sz="2000" dirty="0" err="1">
                <a:latin typeface="Eras Light ITC" panose="020B0402030504020804" pitchFamily="34" charset="0"/>
              </a:rPr>
              <a:t>speler</a:t>
            </a:r>
            <a:endParaRPr lang="en-US" sz="2000" dirty="0">
              <a:latin typeface="Eras Light ITC" panose="020B0402030504020804" pitchFamily="34" charset="0"/>
            </a:endParaRPr>
          </a:p>
          <a:p>
            <a:endParaRPr lang="en-US" sz="2000" dirty="0">
              <a:latin typeface="Eras Light ITC" panose="020B0402030504020804" pitchFamily="34" charset="0"/>
            </a:endParaRPr>
          </a:p>
          <a:p>
            <a:endParaRPr lang="en-US" sz="2000" dirty="0">
              <a:latin typeface="Eras Light ITC" panose="020B0402030504020804" pitchFamily="34" charset="0"/>
            </a:endParaRPr>
          </a:p>
          <a:p>
            <a:endParaRPr lang="en-US" sz="2000" dirty="0">
              <a:latin typeface="Eras Light ITC" panose="020B0402030504020804" pitchFamily="34" charset="0"/>
            </a:endParaRPr>
          </a:p>
          <a:p>
            <a:endParaRPr lang="en-US" sz="2000" dirty="0">
              <a:latin typeface="Eras Light ITC" panose="020B0402030504020804" pitchFamily="34" charset="0"/>
            </a:endParaRPr>
          </a:p>
          <a:p>
            <a:endParaRPr lang="en-US" sz="2000" dirty="0">
              <a:latin typeface="Eras Light ITC" panose="020B0402030504020804" pitchFamily="34" charset="0"/>
            </a:endParaRPr>
          </a:p>
          <a:p>
            <a:endParaRPr lang="en-US" sz="2000" dirty="0">
              <a:latin typeface="Eras Light ITC" panose="020B0402030504020804" pitchFamily="34" charset="0"/>
            </a:endParaRPr>
          </a:p>
          <a:p>
            <a:endParaRPr lang="en-US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</p:txBody>
      </p:sp>
      <p:sp>
        <p:nvSpPr>
          <p:cNvPr id="5" name="Tijdelijke aanduiding voor inhoud 2"/>
          <p:cNvSpPr txBox="1">
            <a:spLocks/>
          </p:cNvSpPr>
          <p:nvPr/>
        </p:nvSpPr>
        <p:spPr>
          <a:xfrm>
            <a:off x="3876136" y="2065867"/>
            <a:ext cx="7404395" cy="43671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2054" y="2665130"/>
            <a:ext cx="9262625" cy="3969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7909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endParaRPr lang="nl-NL" sz="6600" dirty="0">
              <a:latin typeface="Eras Light ITC" panose="020B0402030504020804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685801" y="2065867"/>
            <a:ext cx="10131425" cy="4367123"/>
          </a:xfrm>
        </p:spPr>
        <p:txBody>
          <a:bodyPr>
            <a:normAutofit/>
          </a:bodyPr>
          <a:lstStyle/>
          <a:p>
            <a:endParaRPr lang="en-US" sz="2000" dirty="0">
              <a:latin typeface="Eras Light ITC" panose="020B0402030504020804" pitchFamily="34" charset="0"/>
            </a:endParaRPr>
          </a:p>
          <a:p>
            <a:endParaRPr lang="en-US" sz="2000" dirty="0">
              <a:latin typeface="Eras Light ITC" panose="020B0402030504020804" pitchFamily="34" charset="0"/>
            </a:endParaRPr>
          </a:p>
          <a:p>
            <a:endParaRPr lang="en-US" sz="2000" dirty="0">
              <a:latin typeface="Eras Light ITC" panose="020B0402030504020804" pitchFamily="34" charset="0"/>
            </a:endParaRPr>
          </a:p>
          <a:p>
            <a:endParaRPr lang="en-US" sz="2000" dirty="0">
              <a:latin typeface="Eras Light ITC" panose="020B0402030504020804" pitchFamily="34" charset="0"/>
            </a:endParaRPr>
          </a:p>
          <a:p>
            <a:endParaRPr lang="en-US" sz="2000" dirty="0">
              <a:latin typeface="Eras Light ITC" panose="020B0402030504020804" pitchFamily="34" charset="0"/>
            </a:endParaRPr>
          </a:p>
          <a:p>
            <a:endParaRPr lang="en-US" sz="2000" dirty="0">
              <a:latin typeface="Eras Light ITC" panose="020B0402030504020804" pitchFamily="34" charset="0"/>
            </a:endParaRPr>
          </a:p>
          <a:p>
            <a:endParaRPr lang="en-US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</p:txBody>
      </p:sp>
      <p:sp>
        <p:nvSpPr>
          <p:cNvPr id="5" name="Tijdelijke aanduiding voor inhoud 2"/>
          <p:cNvSpPr txBox="1">
            <a:spLocks/>
          </p:cNvSpPr>
          <p:nvPr/>
        </p:nvSpPr>
        <p:spPr>
          <a:xfrm>
            <a:off x="3876136" y="2065867"/>
            <a:ext cx="7404395" cy="43671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039" y="496156"/>
            <a:ext cx="10407919" cy="5854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1162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>
                <a:latin typeface="Eras Light ITC" panose="020B0402030504020804" pitchFamily="34" charset="0"/>
              </a:rPr>
              <a:t>QA</a:t>
            </a:r>
          </a:p>
        </p:txBody>
      </p:sp>
      <p:sp>
        <p:nvSpPr>
          <p:cNvPr id="5" name="Tijdelijke aanduiding voor inhoud 2"/>
          <p:cNvSpPr txBox="1">
            <a:spLocks/>
          </p:cNvSpPr>
          <p:nvPr/>
        </p:nvSpPr>
        <p:spPr>
          <a:xfrm>
            <a:off x="3876136" y="2065867"/>
            <a:ext cx="7404395" cy="43671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4668" y="1806962"/>
            <a:ext cx="6290696" cy="4875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3309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>
                <a:latin typeface="Eras Light ITC" panose="020B0402030504020804" pitchFamily="34" charset="0"/>
              </a:rPr>
              <a:t>Development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691644" y="518984"/>
            <a:ext cx="6039464" cy="5358579"/>
          </a:xfrm>
        </p:spPr>
        <p:txBody>
          <a:bodyPr>
            <a:normAutofit/>
          </a:bodyPr>
          <a:lstStyle/>
          <a:p>
            <a:r>
              <a:rPr lang="en-US" sz="2000" dirty="0" err="1">
                <a:latin typeface="Eras Light ITC" panose="020B0402030504020804" pitchFamily="34" charset="0"/>
              </a:rPr>
              <a:t>Uitleg</a:t>
            </a:r>
            <a:r>
              <a:rPr lang="en-US" sz="2000" dirty="0">
                <a:latin typeface="Eras Light ITC" panose="020B0402030504020804" pitchFamily="34" charset="0"/>
              </a:rPr>
              <a:t> A.I. </a:t>
            </a:r>
            <a:r>
              <a:rPr lang="en-US" sz="2000" dirty="0" err="1">
                <a:latin typeface="Eras Light ITC" panose="020B0402030504020804" pitchFamily="34" charset="0"/>
              </a:rPr>
              <a:t>systeem</a:t>
            </a:r>
            <a:endParaRPr lang="en-US" sz="2000" dirty="0">
              <a:latin typeface="Eras Light ITC" panose="020B0402030504020804" pitchFamily="34" charset="0"/>
            </a:endParaRPr>
          </a:p>
          <a:p>
            <a:pPr lvl="1"/>
            <a:r>
              <a:rPr lang="en-US" dirty="0" err="1">
                <a:latin typeface="Eras Light ITC" panose="020B0402030504020804" pitchFamily="34" charset="0"/>
              </a:rPr>
              <a:t>Vrij</a:t>
            </a:r>
            <a:r>
              <a:rPr lang="en-US" dirty="0">
                <a:latin typeface="Eras Light ITC" panose="020B0402030504020804" pitchFamily="34" charset="0"/>
              </a:rPr>
              <a:t> dome A.I.</a:t>
            </a:r>
          </a:p>
          <a:p>
            <a:pPr lvl="1"/>
            <a:r>
              <a:rPr lang="en-US" dirty="0">
                <a:latin typeface="Eras Light ITC" panose="020B0402030504020804" pitchFamily="34" charset="0"/>
              </a:rPr>
              <a:t>A* pathfinding </a:t>
            </a:r>
            <a:r>
              <a:rPr lang="en-US" dirty="0" err="1">
                <a:latin typeface="Eras Light ITC" panose="020B0402030504020804" pitchFamily="34" charset="0"/>
              </a:rPr>
              <a:t>gebruikt</a:t>
            </a:r>
            <a:endParaRPr lang="en-US" dirty="0">
              <a:latin typeface="Eras Light ITC" panose="020B0402030504020804" pitchFamily="34" charset="0"/>
            </a:endParaRPr>
          </a:p>
          <a:p>
            <a:r>
              <a:rPr lang="en-US" sz="2000" dirty="0" err="1">
                <a:latin typeface="Eras Light ITC" panose="020B0402030504020804" pitchFamily="34" charset="0"/>
              </a:rPr>
              <a:t>Uitleg</a:t>
            </a:r>
            <a:r>
              <a:rPr lang="en-US" sz="2000" dirty="0">
                <a:latin typeface="Eras Light ITC" panose="020B0402030504020804" pitchFamily="34" charset="0"/>
              </a:rPr>
              <a:t> puzzle</a:t>
            </a:r>
          </a:p>
          <a:p>
            <a:pPr lvl="1"/>
            <a:r>
              <a:rPr lang="en-US" dirty="0">
                <a:latin typeface="Eras Light ITC" panose="020B0402030504020804" pitchFamily="34" charset="0"/>
              </a:rPr>
              <a:t>We </a:t>
            </a:r>
            <a:r>
              <a:rPr lang="en-US" dirty="0" err="1">
                <a:latin typeface="Eras Light ITC" panose="020B0402030504020804" pitchFamily="34" charset="0"/>
              </a:rPr>
              <a:t>hebben</a:t>
            </a:r>
            <a:r>
              <a:rPr lang="en-US" dirty="0">
                <a:latin typeface="Eras Light ITC" panose="020B0402030504020804" pitchFamily="34" charset="0"/>
              </a:rPr>
              <a:t> </a:t>
            </a:r>
            <a:r>
              <a:rPr lang="en-US" dirty="0" err="1">
                <a:latin typeface="Eras Light ITC" panose="020B0402030504020804" pitchFamily="34" charset="0"/>
              </a:rPr>
              <a:t>geen</a:t>
            </a:r>
            <a:r>
              <a:rPr lang="en-US" dirty="0">
                <a:latin typeface="Eras Light ITC" panose="020B0402030504020804" pitchFamily="34" charset="0"/>
              </a:rPr>
              <a:t> puzzle</a:t>
            </a:r>
          </a:p>
          <a:p>
            <a:pPr lvl="1"/>
            <a:r>
              <a:rPr lang="en-US" dirty="0" err="1">
                <a:latin typeface="Eras Light ITC" panose="020B0402030504020804" pitchFamily="34" charset="0"/>
              </a:rPr>
              <a:t>Vonden</a:t>
            </a:r>
            <a:r>
              <a:rPr lang="en-US" dirty="0">
                <a:latin typeface="Eras Light ITC" panose="020B0402030504020804" pitchFamily="34" charset="0"/>
              </a:rPr>
              <a:t> we </a:t>
            </a:r>
            <a:r>
              <a:rPr lang="en-US" dirty="0" err="1">
                <a:latin typeface="Eras Light ITC" panose="020B0402030504020804" pitchFamily="34" charset="0"/>
              </a:rPr>
              <a:t>niet</a:t>
            </a:r>
            <a:r>
              <a:rPr lang="en-US" dirty="0">
                <a:latin typeface="Eras Light ITC" panose="020B0402030504020804" pitchFamily="34" charset="0"/>
              </a:rPr>
              <a:t> </a:t>
            </a:r>
            <a:r>
              <a:rPr lang="en-US" dirty="0" err="1">
                <a:latin typeface="Eras Light ITC" panose="020B0402030504020804" pitchFamily="34" charset="0"/>
              </a:rPr>
              <a:t>nodig</a:t>
            </a:r>
            <a:endParaRPr lang="en-US" dirty="0">
              <a:latin typeface="Eras Light ITC" panose="020B0402030504020804" pitchFamily="34" charset="0"/>
            </a:endParaRPr>
          </a:p>
        </p:txBody>
      </p:sp>
      <p:sp>
        <p:nvSpPr>
          <p:cNvPr id="5" name="Tijdelijke aanduiding voor inhoud 2"/>
          <p:cNvSpPr txBox="1">
            <a:spLocks/>
          </p:cNvSpPr>
          <p:nvPr/>
        </p:nvSpPr>
        <p:spPr>
          <a:xfrm>
            <a:off x="3876136" y="2065867"/>
            <a:ext cx="7404395" cy="43671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</p:txBody>
      </p:sp>
      <p:sp>
        <p:nvSpPr>
          <p:cNvPr id="6" name="Tijdelijke aanduiding voor inhoud 2"/>
          <p:cNvSpPr txBox="1">
            <a:spLocks/>
          </p:cNvSpPr>
          <p:nvPr/>
        </p:nvSpPr>
        <p:spPr>
          <a:xfrm>
            <a:off x="6731108" y="1337733"/>
            <a:ext cx="6039464" cy="53585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err="1">
                <a:latin typeface="Eras Light ITC" panose="020B0402030504020804" pitchFamily="34" charset="0"/>
              </a:rPr>
              <a:t>Uitleg</a:t>
            </a:r>
            <a:r>
              <a:rPr lang="en-US" sz="2000" dirty="0">
                <a:latin typeface="Eras Light ITC" panose="020B0402030504020804" pitchFamily="34" charset="0"/>
              </a:rPr>
              <a:t> diverse mechanics</a:t>
            </a:r>
          </a:p>
          <a:p>
            <a:pPr lvl="1"/>
            <a:r>
              <a:rPr lang="en-US" dirty="0">
                <a:latin typeface="Eras Light ITC" panose="020B0402030504020804" pitchFamily="34" charset="0"/>
              </a:rPr>
              <a:t>Basic FPS mechanic</a:t>
            </a:r>
          </a:p>
          <a:p>
            <a:pPr lvl="1"/>
            <a:r>
              <a:rPr lang="en-US" dirty="0">
                <a:latin typeface="Eras Light ITC" panose="020B0402030504020804" pitchFamily="34" charset="0"/>
              </a:rPr>
              <a:t>Loot mechanic</a:t>
            </a:r>
          </a:p>
          <a:p>
            <a:pPr lvl="1"/>
            <a:r>
              <a:rPr lang="en-US" dirty="0">
                <a:latin typeface="Eras Light ITC" panose="020B0402030504020804" pitchFamily="34" charset="0"/>
              </a:rPr>
              <a:t>Bullet mechanic</a:t>
            </a:r>
          </a:p>
          <a:p>
            <a:pPr lvl="1"/>
            <a:r>
              <a:rPr lang="en-US" dirty="0">
                <a:latin typeface="Eras Light ITC" panose="020B0402030504020804" pitchFamily="34" charset="0"/>
              </a:rPr>
              <a:t>Grenades mechanic</a:t>
            </a:r>
          </a:p>
          <a:p>
            <a:pPr lvl="1"/>
            <a:r>
              <a:rPr lang="en-US" dirty="0">
                <a:latin typeface="Eras Light ITC" panose="020B0402030504020804" pitchFamily="34" charset="0"/>
              </a:rPr>
              <a:t>Pool mechanic</a:t>
            </a:r>
          </a:p>
          <a:p>
            <a:r>
              <a:rPr lang="en-US" dirty="0">
                <a:latin typeface="Eras Light ITC" panose="020B0402030504020804" pitchFamily="34" charset="0"/>
              </a:rPr>
              <a:t>Moet nog </a:t>
            </a:r>
            <a:r>
              <a:rPr lang="en-US" dirty="0" err="1">
                <a:latin typeface="Eras Light ITC" panose="020B0402030504020804" pitchFamily="34" charset="0"/>
              </a:rPr>
              <a:t>veel</a:t>
            </a:r>
            <a:r>
              <a:rPr lang="en-US" dirty="0">
                <a:latin typeface="Eras Light ITC" panose="020B0402030504020804" pitchFamily="34" charset="0"/>
              </a:rPr>
              <a:t> </a:t>
            </a:r>
            <a:r>
              <a:rPr lang="en-US" dirty="0" err="1">
                <a:latin typeface="Eras Light ITC" panose="020B0402030504020804" pitchFamily="34" charset="0"/>
              </a:rPr>
              <a:t>polishen</a:t>
            </a:r>
            <a:endParaRPr lang="en-US" dirty="0">
              <a:latin typeface="Eras Light ITC" panose="020B0402030504020804" pitchFamily="34" charset="0"/>
            </a:endParaRPr>
          </a:p>
          <a:p>
            <a:pPr lvl="1"/>
            <a:r>
              <a:rPr lang="en-US" dirty="0" err="1">
                <a:latin typeface="Eras Light ITC" panose="020B0402030504020804" pitchFamily="34" charset="0"/>
              </a:rPr>
              <a:t>Slowmo</a:t>
            </a:r>
            <a:r>
              <a:rPr lang="en-US" dirty="0">
                <a:latin typeface="Eras Light ITC" panose="020B0402030504020804" pitchFamily="34" charset="0"/>
              </a:rPr>
              <a:t> mechanic</a:t>
            </a:r>
          </a:p>
          <a:p>
            <a:pPr lvl="1"/>
            <a:r>
              <a:rPr lang="en-US" dirty="0">
                <a:latin typeface="Eras Light ITC" panose="020B0402030504020804" pitchFamily="34" charset="0"/>
              </a:rPr>
              <a:t>Smoke grenade</a:t>
            </a:r>
          </a:p>
          <a:p>
            <a:pPr lvl="1"/>
            <a:r>
              <a:rPr lang="en-US" dirty="0">
                <a:latin typeface="Eras Light ITC" panose="020B0402030504020804" pitchFamily="34" charset="0"/>
              </a:rPr>
              <a:t>Radar</a:t>
            </a:r>
          </a:p>
          <a:p>
            <a:pPr lvl="1"/>
            <a:endParaRPr lang="en-US" dirty="0">
              <a:latin typeface="Eras Light ITC" panose="020B0402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61744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>
                <a:latin typeface="Eras Light ITC" panose="020B0402030504020804" pitchFamily="34" charset="0"/>
              </a:rPr>
              <a:t>Uitwerking Game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685801" y="-447496"/>
            <a:ext cx="8471288" cy="5358579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Eras Light ITC" panose="020B0402030504020804" pitchFamily="34" charset="0"/>
              </a:rPr>
              <a:t>Moet </a:t>
            </a:r>
            <a:r>
              <a:rPr lang="en-US" sz="2000" dirty="0" err="1">
                <a:latin typeface="Eras Light ITC" panose="020B0402030504020804" pitchFamily="34" charset="0"/>
              </a:rPr>
              <a:t>afbeeldingen</a:t>
            </a:r>
            <a:r>
              <a:rPr lang="en-US" sz="2000" dirty="0">
                <a:latin typeface="Eras Light ITC" panose="020B0402030504020804" pitchFamily="34" charset="0"/>
              </a:rPr>
              <a:t> van UML </a:t>
            </a:r>
            <a:r>
              <a:rPr lang="en-US" sz="2000" dirty="0" err="1">
                <a:latin typeface="Eras Light ITC" panose="020B0402030504020804" pitchFamily="34" charset="0"/>
              </a:rPr>
              <a:t>laten</a:t>
            </a:r>
            <a:r>
              <a:rPr lang="en-US" sz="2000" dirty="0">
                <a:latin typeface="Eras Light ITC" panose="020B0402030504020804" pitchFamily="34" charset="0"/>
              </a:rPr>
              <a:t> </a:t>
            </a:r>
            <a:r>
              <a:rPr lang="en-US" sz="2000" dirty="0" err="1">
                <a:latin typeface="Eras Light ITC" panose="020B0402030504020804" pitchFamily="34" charset="0"/>
              </a:rPr>
              <a:t>zien</a:t>
            </a:r>
            <a:r>
              <a:rPr lang="en-US" sz="2000" dirty="0">
                <a:latin typeface="Eras Light ITC" panose="020B0402030504020804" pitchFamily="34" charset="0"/>
              </a:rPr>
              <a:t> </a:t>
            </a:r>
            <a:r>
              <a:rPr lang="en-US" sz="2000" dirty="0" err="1">
                <a:latin typeface="Eras Light ITC" panose="020B0402030504020804" pitchFamily="34" charset="0"/>
              </a:rPr>
              <a:t>en</a:t>
            </a:r>
            <a:r>
              <a:rPr lang="en-US" sz="2000" dirty="0">
                <a:latin typeface="Eras Light ITC" panose="020B0402030504020804" pitchFamily="34" charset="0"/>
              </a:rPr>
              <a:t> </a:t>
            </a:r>
            <a:r>
              <a:rPr lang="en-US" sz="2000" dirty="0" err="1">
                <a:latin typeface="Eras Light ITC" panose="020B0402030504020804" pitchFamily="34" charset="0"/>
              </a:rPr>
              <a:t>beetje</a:t>
            </a:r>
            <a:r>
              <a:rPr lang="en-US" sz="2000" dirty="0">
                <a:latin typeface="Eras Light ITC" panose="020B0402030504020804" pitchFamily="34" charset="0"/>
              </a:rPr>
              <a:t> </a:t>
            </a:r>
            <a:r>
              <a:rPr lang="en-US" sz="2000" dirty="0" err="1">
                <a:latin typeface="Eras Light ITC" panose="020B0402030504020804" pitchFamily="34" charset="0"/>
              </a:rPr>
              <a:t>uitleggen</a:t>
            </a:r>
            <a:endParaRPr lang="en-US" sz="2000" dirty="0">
              <a:latin typeface="Eras Light ITC" panose="020B0402030504020804" pitchFamily="34" charset="0"/>
            </a:endParaRPr>
          </a:p>
        </p:txBody>
      </p:sp>
      <p:sp>
        <p:nvSpPr>
          <p:cNvPr id="5" name="Tijdelijke aanduiding voor inhoud 2"/>
          <p:cNvSpPr txBox="1">
            <a:spLocks/>
          </p:cNvSpPr>
          <p:nvPr/>
        </p:nvSpPr>
        <p:spPr>
          <a:xfrm>
            <a:off x="3876136" y="2065867"/>
            <a:ext cx="7404395" cy="43671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986" y="2505988"/>
            <a:ext cx="10197764" cy="4149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3310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>
                <a:latin typeface="Eras Light ITC" panose="020B0402030504020804" pitchFamily="34" charset="0"/>
              </a:rPr>
              <a:t>Voorstellen groep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685801" y="2142067"/>
            <a:ext cx="11506198" cy="3649133"/>
          </a:xfrm>
        </p:spPr>
        <p:txBody>
          <a:bodyPr>
            <a:normAutofit/>
          </a:bodyPr>
          <a:lstStyle/>
          <a:p>
            <a:r>
              <a:rPr lang="nl-NL" sz="2000" dirty="0">
                <a:latin typeface="Eras Light ITC" panose="020B0402030504020804" pitchFamily="34" charset="0"/>
              </a:rPr>
              <a:t>Producer:				Fahrettin Güngör		(manage project, </a:t>
            </a:r>
            <a:r>
              <a:rPr lang="nl-NL" sz="2000" dirty="0" err="1">
                <a:latin typeface="Eras Light ITC" panose="020B0402030504020804" pitchFamily="34" charset="0"/>
              </a:rPr>
              <a:t>helicopter</a:t>
            </a:r>
            <a:r>
              <a:rPr lang="nl-NL" sz="2000" dirty="0">
                <a:latin typeface="Eras Light ITC" panose="020B0402030504020804" pitchFamily="34" charset="0"/>
              </a:rPr>
              <a:t> view, probleem oplossen)</a:t>
            </a:r>
          </a:p>
          <a:p>
            <a:r>
              <a:rPr lang="nl-NL" sz="2000" dirty="0">
                <a:latin typeface="Eras Light ITC" panose="020B0402030504020804" pitchFamily="34" charset="0"/>
              </a:rPr>
              <a:t>Lead Developer:		Mack Mendes Moreira	(aansturen </a:t>
            </a:r>
            <a:r>
              <a:rPr lang="nl-NL" sz="2000" dirty="0" err="1">
                <a:latin typeface="Eras Light ITC" panose="020B0402030504020804" pitchFamily="34" charset="0"/>
              </a:rPr>
              <a:t>developers</a:t>
            </a:r>
            <a:r>
              <a:rPr lang="nl-NL" sz="2000" dirty="0">
                <a:latin typeface="Eras Light ITC" panose="020B0402030504020804" pitchFamily="34" charset="0"/>
              </a:rPr>
              <a:t>, overzicht scripts, consistentie)</a:t>
            </a:r>
          </a:p>
          <a:p>
            <a:r>
              <a:rPr lang="nl-NL" sz="2000" dirty="0">
                <a:latin typeface="Eras Light ITC" panose="020B0402030504020804" pitchFamily="34" charset="0"/>
              </a:rPr>
              <a:t>Lead Artist:			Ruben de Water			(art </a:t>
            </a:r>
            <a:r>
              <a:rPr lang="nl-NL" sz="2000" dirty="0" err="1">
                <a:latin typeface="Eras Light ITC" panose="020B0402030504020804" pitchFamily="34" charset="0"/>
              </a:rPr>
              <a:t>style</a:t>
            </a:r>
            <a:r>
              <a:rPr lang="nl-NL" sz="2000" dirty="0">
                <a:latin typeface="Eras Light ITC" panose="020B0402030504020804" pitchFamily="34" charset="0"/>
              </a:rPr>
              <a:t> consistentie, </a:t>
            </a:r>
            <a:r>
              <a:rPr lang="nl-NL" sz="2000" dirty="0" err="1">
                <a:latin typeface="Eras Light ITC" panose="020B0402030504020804" pitchFamily="34" charset="0"/>
              </a:rPr>
              <a:t>back-ups</a:t>
            </a:r>
            <a:r>
              <a:rPr lang="nl-NL" sz="2000" dirty="0">
                <a:latin typeface="Eras Light ITC" panose="020B0402030504020804" pitchFamily="34" charset="0"/>
              </a:rPr>
              <a:t> maken)</a:t>
            </a:r>
          </a:p>
          <a:p>
            <a:r>
              <a:rPr lang="nl-NL" sz="2000" dirty="0">
                <a:latin typeface="Eras Light ITC" panose="020B0402030504020804" pitchFamily="34" charset="0"/>
              </a:rPr>
              <a:t>Level Designer:		Lara van </a:t>
            </a:r>
            <a:r>
              <a:rPr lang="nl-NL" sz="2000" dirty="0" err="1">
                <a:latin typeface="Eras Light ITC" panose="020B0402030504020804" pitchFamily="34" charset="0"/>
              </a:rPr>
              <a:t>Hezel</a:t>
            </a:r>
            <a:r>
              <a:rPr lang="nl-NL" sz="2000" dirty="0">
                <a:latin typeface="Eras Light ITC" panose="020B0402030504020804" pitchFamily="34" charset="0"/>
              </a:rPr>
              <a:t>			(creativiteit in levels, 2 wekelijks import assets)</a:t>
            </a:r>
          </a:p>
          <a:p>
            <a:r>
              <a:rPr lang="nl-NL" sz="2000" dirty="0">
                <a:latin typeface="Eras Light ITC" panose="020B0402030504020804" pitchFamily="34" charset="0"/>
              </a:rPr>
              <a:t>User Experience:		Kevin de Greef			(flow in de game, HUD, look </a:t>
            </a:r>
            <a:r>
              <a:rPr lang="nl-NL" sz="2000" dirty="0" err="1">
                <a:latin typeface="Eras Light ITC" panose="020B0402030504020804" pitchFamily="34" charset="0"/>
              </a:rPr>
              <a:t>and</a:t>
            </a:r>
            <a:r>
              <a:rPr lang="nl-NL" sz="2000" dirty="0">
                <a:latin typeface="Eras Light ITC" panose="020B0402030504020804" pitchFamily="34" charset="0"/>
              </a:rPr>
              <a:t> feel met concept)</a:t>
            </a:r>
          </a:p>
          <a:p>
            <a:r>
              <a:rPr lang="nl-NL" sz="2000" dirty="0">
                <a:latin typeface="Eras Light ITC" panose="020B0402030504020804" pitchFamily="34" charset="0"/>
              </a:rPr>
              <a:t>Planningsmanager:	Fahrettin Güngör		(planning, workflow, assetlist maken)</a:t>
            </a:r>
          </a:p>
          <a:p>
            <a:r>
              <a:rPr lang="nl-NL" sz="2000" dirty="0">
                <a:latin typeface="Eras Light ITC" panose="020B0402030504020804" pitchFamily="34" charset="0"/>
              </a:rPr>
              <a:t>Quality Assurance:		Mack </a:t>
            </a:r>
            <a:r>
              <a:rPr lang="nl-NL" sz="2000" dirty="0" err="1">
                <a:latin typeface="Eras Light ITC" panose="020B0402030504020804" pitchFamily="34" charset="0"/>
              </a:rPr>
              <a:t>Mendes</a:t>
            </a:r>
            <a:r>
              <a:rPr lang="nl-NL" sz="2000" dirty="0">
                <a:latin typeface="Eras Light ITC" panose="020B0402030504020804" pitchFamily="34" charset="0"/>
              </a:rPr>
              <a:t> Moreira	(bugs omschrijven, game testen om bugs te vinden)</a:t>
            </a: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99929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>
                <a:latin typeface="Eras Light ITC" panose="020B0402030504020804" pitchFamily="34" charset="0"/>
              </a:rPr>
              <a:t>Taakverdeling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685801" y="2032915"/>
            <a:ext cx="10131425" cy="4367123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Eras Light ITC" panose="020B0402030504020804" pitchFamily="34" charset="0"/>
              </a:rPr>
              <a:t>Per sprint</a:t>
            </a:r>
          </a:p>
          <a:p>
            <a:r>
              <a:rPr lang="en-US" sz="2000" dirty="0" err="1">
                <a:latin typeface="Eras Light ITC" panose="020B0402030504020804" pitchFamily="34" charset="0"/>
              </a:rPr>
              <a:t>Factoren</a:t>
            </a:r>
            <a:endParaRPr lang="en-US" sz="2000" dirty="0">
              <a:latin typeface="Eras Light ITC" panose="020B0402030504020804" pitchFamily="34" charset="0"/>
            </a:endParaRPr>
          </a:p>
          <a:p>
            <a:pPr lvl="1"/>
            <a:r>
              <a:rPr lang="en-US" dirty="0" err="1">
                <a:latin typeface="Eras Light ITC" panose="020B0402030504020804" pitchFamily="34" charset="0"/>
              </a:rPr>
              <a:t>Te</a:t>
            </a:r>
            <a:r>
              <a:rPr lang="en-US" dirty="0">
                <a:latin typeface="Eras Light ITC" panose="020B0402030504020804" pitchFamily="34" charset="0"/>
              </a:rPr>
              <a:t> </a:t>
            </a:r>
            <a:r>
              <a:rPr lang="en-US" dirty="0" err="1">
                <a:latin typeface="Eras Light ITC" panose="020B0402030504020804" pitchFamily="34" charset="0"/>
              </a:rPr>
              <a:t>maken</a:t>
            </a:r>
            <a:r>
              <a:rPr lang="en-US" dirty="0">
                <a:latin typeface="Eras Light ITC" panose="020B0402030504020804" pitchFamily="34" charset="0"/>
              </a:rPr>
              <a:t> met </a:t>
            </a:r>
            <a:r>
              <a:rPr lang="en-US" dirty="0" err="1">
                <a:latin typeface="Eras Light ITC" panose="020B0402030504020804" pitchFamily="34" charset="0"/>
              </a:rPr>
              <a:t>vorig</a:t>
            </a:r>
            <a:r>
              <a:rPr lang="en-US" dirty="0">
                <a:latin typeface="Eras Light ITC" panose="020B0402030504020804" pitchFamily="34" charset="0"/>
              </a:rPr>
              <a:t> script?</a:t>
            </a:r>
          </a:p>
          <a:p>
            <a:pPr lvl="1"/>
            <a:r>
              <a:rPr lang="en-US" dirty="0">
                <a:latin typeface="Eras Light ITC" panose="020B0402030504020804" pitchFamily="34" charset="0"/>
              </a:rPr>
              <a:t>Past </a:t>
            </a:r>
            <a:r>
              <a:rPr lang="en-US" dirty="0" err="1">
                <a:latin typeface="Eras Light ITC" panose="020B0402030504020804" pitchFamily="34" charset="0"/>
              </a:rPr>
              <a:t>bij</a:t>
            </a:r>
            <a:r>
              <a:rPr lang="en-US" dirty="0">
                <a:latin typeface="Eras Light ITC" panose="020B0402030504020804" pitchFamily="34" charset="0"/>
              </a:rPr>
              <a:t> </a:t>
            </a:r>
            <a:r>
              <a:rPr lang="en-US" dirty="0" err="1">
                <a:latin typeface="Eras Light ITC" panose="020B0402030504020804" pitchFamily="34" charset="0"/>
              </a:rPr>
              <a:t>vorig</a:t>
            </a:r>
            <a:r>
              <a:rPr lang="en-US" dirty="0">
                <a:latin typeface="Eras Light ITC" panose="020B0402030504020804" pitchFamily="34" charset="0"/>
              </a:rPr>
              <a:t> script?</a:t>
            </a:r>
          </a:p>
          <a:p>
            <a:pPr lvl="1"/>
            <a:r>
              <a:rPr lang="en-US" dirty="0" err="1">
                <a:latin typeface="Eras Light ITC" panose="020B0402030504020804" pitchFamily="34" charset="0"/>
              </a:rPr>
              <a:t>Wie</a:t>
            </a:r>
            <a:r>
              <a:rPr lang="en-US" dirty="0">
                <a:latin typeface="Eras Light ITC" panose="020B0402030504020804" pitchFamily="34" charset="0"/>
              </a:rPr>
              <a:t> </a:t>
            </a:r>
            <a:r>
              <a:rPr lang="en-US" dirty="0" err="1">
                <a:latin typeface="Eras Light ITC" panose="020B0402030504020804" pitchFamily="34" charset="0"/>
              </a:rPr>
              <a:t>heeft</a:t>
            </a:r>
            <a:r>
              <a:rPr lang="en-US" dirty="0">
                <a:latin typeface="Eras Light ITC" panose="020B0402030504020804" pitchFamily="34" charset="0"/>
              </a:rPr>
              <a:t> </a:t>
            </a:r>
            <a:r>
              <a:rPr lang="en-US" dirty="0" err="1">
                <a:latin typeface="Eras Light ITC" panose="020B0402030504020804" pitchFamily="34" charset="0"/>
              </a:rPr>
              <a:t>er</a:t>
            </a:r>
            <a:r>
              <a:rPr lang="en-US" dirty="0">
                <a:latin typeface="Eras Light ITC" panose="020B0402030504020804" pitchFamily="34" charset="0"/>
              </a:rPr>
              <a:t> zin in?</a:t>
            </a:r>
          </a:p>
          <a:p>
            <a:pPr lvl="1"/>
            <a:endParaRPr lang="en-US" dirty="0">
              <a:latin typeface="Eras Light ITC" panose="020B0402030504020804" pitchFamily="34" charset="0"/>
            </a:endParaRPr>
          </a:p>
          <a:p>
            <a:pPr lvl="1"/>
            <a:endParaRPr lang="en-US" dirty="0">
              <a:latin typeface="Eras Light ITC" panose="020B0402030504020804" pitchFamily="34" charset="0"/>
            </a:endParaRPr>
          </a:p>
          <a:p>
            <a:pPr lvl="1"/>
            <a:endParaRPr lang="en-US" dirty="0">
              <a:latin typeface="Eras Light ITC" panose="020B0402030504020804" pitchFamily="34" charset="0"/>
            </a:endParaRPr>
          </a:p>
          <a:p>
            <a:endParaRPr lang="en-US" sz="2000" dirty="0">
              <a:latin typeface="Eras Light ITC" panose="020B0402030504020804" pitchFamily="34" charset="0"/>
            </a:endParaRPr>
          </a:p>
          <a:p>
            <a:endParaRPr lang="en-US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</p:txBody>
      </p:sp>
      <p:sp>
        <p:nvSpPr>
          <p:cNvPr id="5" name="Tijdelijke aanduiding voor inhoud 2"/>
          <p:cNvSpPr txBox="1">
            <a:spLocks/>
          </p:cNvSpPr>
          <p:nvPr/>
        </p:nvSpPr>
        <p:spPr>
          <a:xfrm>
            <a:off x="3876136" y="2065867"/>
            <a:ext cx="7404395" cy="43671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61523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" y="841308"/>
            <a:ext cx="12191999" cy="1456267"/>
          </a:xfrm>
        </p:spPr>
        <p:txBody>
          <a:bodyPr/>
          <a:lstStyle/>
          <a:p>
            <a:pPr algn="ctr"/>
            <a:r>
              <a:rPr lang="nl-NL" sz="6600" dirty="0">
                <a:latin typeface="Eras Light ITC" panose="020B0402030504020804" pitchFamily="34" charset="0"/>
              </a:rPr>
              <a:t>Vragen ? 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nl-NL" sz="2000" dirty="0">
              <a:latin typeface="Eras Light ITC" panose="020B0402030504020804" pitchFamily="34" charset="0"/>
            </a:endParaRPr>
          </a:p>
          <a:p>
            <a:pPr marL="0" indent="0">
              <a:buNone/>
            </a:pPr>
            <a:endParaRPr lang="nl-NL" sz="2000" dirty="0">
              <a:latin typeface="Eras Light ITC" panose="020B0402030504020804" pitchFamily="34" charset="0"/>
            </a:endParaRPr>
          </a:p>
          <a:p>
            <a:pPr marL="0" indent="0">
              <a:buNone/>
            </a:pPr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</p:txBody>
      </p:sp>
      <p:sp>
        <p:nvSpPr>
          <p:cNvPr id="4" name="Tijdelijke aanduiding voor inhoud 2"/>
          <p:cNvSpPr txBox="1">
            <a:spLocks/>
          </p:cNvSpPr>
          <p:nvPr/>
        </p:nvSpPr>
        <p:spPr>
          <a:xfrm>
            <a:off x="685801" y="2008201"/>
            <a:ext cx="10131425" cy="43671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latin typeface="Eras Light ITC" panose="020B0402030504020804" pitchFamily="34" charset="0"/>
              </a:rPr>
              <a:t>We zo </a:t>
            </a:r>
            <a:r>
              <a:rPr lang="en-US" sz="2000" dirty="0" err="1">
                <a:latin typeface="Eras Light ITC" panose="020B0402030504020804" pitchFamily="34" charset="0"/>
              </a:rPr>
              <a:t>gaan</a:t>
            </a:r>
            <a:r>
              <a:rPr lang="en-US" sz="2000" dirty="0">
                <a:latin typeface="Eras Light ITC" panose="020B0402030504020804" pitchFamily="34" charset="0"/>
              </a:rPr>
              <a:t> </a:t>
            </a:r>
            <a:r>
              <a:rPr lang="en-US" sz="2000" dirty="0" err="1">
                <a:latin typeface="Eras Light ITC" panose="020B0402030504020804" pitchFamily="34" charset="0"/>
              </a:rPr>
              <a:t>demonstreren</a:t>
            </a:r>
            <a:endParaRPr lang="en-US" sz="2000" dirty="0">
              <a:latin typeface="Eras Light ITC" panose="020B0402030504020804" pitchFamily="34" charset="0"/>
            </a:endParaRPr>
          </a:p>
          <a:p>
            <a:endParaRPr lang="en-US" sz="2000" dirty="0">
              <a:latin typeface="Eras Light ITC" panose="020B0402030504020804" pitchFamily="34" charset="0"/>
            </a:endParaRPr>
          </a:p>
          <a:p>
            <a:endParaRPr lang="en-US" sz="2000" dirty="0">
              <a:latin typeface="Eras Light ITC" panose="020B0402030504020804" pitchFamily="34" charset="0"/>
            </a:endParaRPr>
          </a:p>
          <a:p>
            <a:endParaRPr lang="en-US" sz="2000" dirty="0">
              <a:latin typeface="Eras Light ITC" panose="020B0402030504020804" pitchFamily="34" charset="0"/>
            </a:endParaRPr>
          </a:p>
          <a:p>
            <a:endParaRPr lang="en-US" sz="2000" dirty="0">
              <a:latin typeface="Eras Light ITC" panose="020B0402030504020804" pitchFamily="34" charset="0"/>
            </a:endParaRPr>
          </a:p>
          <a:p>
            <a:endParaRPr lang="en-US" sz="2000" dirty="0">
              <a:latin typeface="Eras Light ITC" panose="020B0402030504020804" pitchFamily="34" charset="0"/>
            </a:endParaRPr>
          </a:p>
          <a:p>
            <a:endParaRPr lang="en-US" sz="2000" dirty="0">
              <a:latin typeface="Eras Light ITC" panose="020B0402030504020804" pitchFamily="34" charset="0"/>
            </a:endParaRPr>
          </a:p>
          <a:p>
            <a:endParaRPr lang="en-US" sz="2000" dirty="0">
              <a:latin typeface="Eras Light ITC" panose="020B0402030504020804" pitchFamily="34" charset="0"/>
            </a:endParaRPr>
          </a:p>
          <a:p>
            <a:endParaRPr lang="en-US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67369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>
                <a:latin typeface="Eras Light ITC" panose="020B0402030504020804" pitchFamily="34" charset="0"/>
              </a:rPr>
              <a:t>Inhoudsopgave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685801" y="2000193"/>
            <a:ext cx="5245103" cy="4357417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Eras Light ITC" panose="020B0402030504020804" pitchFamily="34" charset="0"/>
              </a:rPr>
              <a:t>Status van de game</a:t>
            </a:r>
          </a:p>
          <a:p>
            <a:r>
              <a:rPr lang="en-US" sz="2000" dirty="0" err="1">
                <a:latin typeface="Eras Light ITC" panose="020B0402030504020804" pitchFamily="34" charset="0"/>
              </a:rPr>
              <a:t>Groepsdynamiek</a:t>
            </a:r>
            <a:endParaRPr lang="en-US" sz="2000" dirty="0">
              <a:latin typeface="Eras Light ITC" panose="020B0402030504020804" pitchFamily="34" charset="0"/>
            </a:endParaRPr>
          </a:p>
          <a:p>
            <a:r>
              <a:rPr lang="en-US" sz="2000" dirty="0">
                <a:latin typeface="Eras Light ITC" panose="020B0402030504020804" pitchFamily="34" charset="0"/>
              </a:rPr>
              <a:t>Art</a:t>
            </a:r>
          </a:p>
          <a:p>
            <a:r>
              <a:rPr lang="en-US" sz="2000" dirty="0">
                <a:latin typeface="Eras Light ITC" panose="020B0402030504020804" pitchFamily="34" charset="0"/>
              </a:rPr>
              <a:t>Planning</a:t>
            </a:r>
          </a:p>
          <a:p>
            <a:r>
              <a:rPr lang="en-US" sz="2000" dirty="0">
                <a:latin typeface="Eras Light ITC" panose="020B0402030504020804" pitchFamily="34" charset="0"/>
              </a:rPr>
              <a:t>User Experience</a:t>
            </a:r>
          </a:p>
          <a:p>
            <a:r>
              <a:rPr lang="en-US" sz="2000" dirty="0">
                <a:latin typeface="Eras Light ITC" panose="020B0402030504020804" pitchFamily="34" charset="0"/>
              </a:rPr>
              <a:t>Quality Assurance</a:t>
            </a:r>
          </a:p>
          <a:p>
            <a:r>
              <a:rPr lang="en-US" sz="2000" dirty="0">
                <a:latin typeface="Eras Light ITC" panose="020B0402030504020804" pitchFamily="34" charset="0"/>
              </a:rPr>
              <a:t>Development</a:t>
            </a:r>
          </a:p>
          <a:p>
            <a:r>
              <a:rPr lang="en-US" sz="2000" dirty="0" err="1">
                <a:latin typeface="Eras Light ITC" panose="020B0402030504020804" pitchFamily="34" charset="0"/>
              </a:rPr>
              <a:t>Vragen</a:t>
            </a:r>
            <a:endParaRPr lang="en-US" sz="2000" dirty="0">
              <a:latin typeface="Eras Light ITC" panose="020B0402030504020804" pitchFamily="34" charset="0"/>
            </a:endParaRPr>
          </a:p>
          <a:p>
            <a:endParaRPr lang="en-US" sz="2000" dirty="0">
              <a:latin typeface="Eras Light ITC" panose="020B0402030504020804" pitchFamily="34" charset="0"/>
            </a:endParaRPr>
          </a:p>
          <a:p>
            <a:endParaRPr lang="en-US" sz="2000" dirty="0">
              <a:latin typeface="Eras Light ITC" panose="020B0402030504020804" pitchFamily="34" charset="0"/>
            </a:endParaRPr>
          </a:p>
        </p:txBody>
      </p:sp>
      <p:sp>
        <p:nvSpPr>
          <p:cNvPr id="5" name="Tijdelijke aanduiding voor inhoud 2"/>
          <p:cNvSpPr txBox="1">
            <a:spLocks/>
          </p:cNvSpPr>
          <p:nvPr/>
        </p:nvSpPr>
        <p:spPr>
          <a:xfrm>
            <a:off x="3876136" y="2065867"/>
            <a:ext cx="7404395" cy="43671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53878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>
                <a:latin typeface="Eras Light ITC" panose="020B0402030504020804" pitchFamily="34" charset="0"/>
              </a:rPr>
              <a:t>status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685801" y="1952368"/>
            <a:ext cx="5245103" cy="4357417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Eras Light ITC" panose="020B0402030504020804" pitchFamily="34" charset="0"/>
              </a:rPr>
              <a:t>Status van de game</a:t>
            </a:r>
          </a:p>
          <a:p>
            <a:pPr marL="0" indent="0">
              <a:buNone/>
            </a:pPr>
            <a:r>
              <a:rPr lang="en-US" sz="2000" dirty="0">
                <a:latin typeface="Eras Light ITC" panose="020B0402030504020804" pitchFamily="34" charset="0"/>
              </a:rPr>
              <a:t>	- Alpha</a:t>
            </a:r>
          </a:p>
          <a:p>
            <a:pPr marL="0" indent="0">
              <a:buNone/>
            </a:pPr>
            <a:r>
              <a:rPr lang="en-US" sz="1800" dirty="0">
                <a:latin typeface="Eras Light ITC" panose="020B0402030504020804" pitchFamily="34" charset="0"/>
              </a:rPr>
              <a:t>	- HUD</a:t>
            </a:r>
          </a:p>
          <a:p>
            <a:pPr marL="457200" lvl="1" indent="0">
              <a:buNone/>
            </a:pPr>
            <a:r>
              <a:rPr lang="en-US" sz="1800" dirty="0">
                <a:latin typeface="Eras Light ITC" panose="020B0402030504020804" pitchFamily="34" charset="0"/>
              </a:rPr>
              <a:t>- Combat system</a:t>
            </a:r>
          </a:p>
          <a:p>
            <a:pPr marL="457200" lvl="1" indent="0">
              <a:buNone/>
            </a:pPr>
            <a:r>
              <a:rPr lang="en-US" sz="1800" dirty="0">
                <a:latin typeface="Eras Light ITC" panose="020B0402030504020804" pitchFamily="34" charset="0"/>
              </a:rPr>
              <a:t>- </a:t>
            </a:r>
            <a:r>
              <a:rPr lang="en-US" sz="1800" dirty="0" err="1">
                <a:latin typeface="Eras Light ITC" panose="020B0402030504020804" pitchFamily="34" charset="0"/>
              </a:rPr>
              <a:t>Puzzels</a:t>
            </a:r>
            <a:endParaRPr lang="en-US" sz="1800" dirty="0">
              <a:latin typeface="Eras Light ITC" panose="020B0402030504020804" pitchFamily="34" charset="0"/>
            </a:endParaRPr>
          </a:p>
          <a:p>
            <a:endParaRPr lang="en-US" sz="2000" dirty="0">
              <a:latin typeface="Eras Light ITC" panose="020B0402030504020804" pitchFamily="34" charset="0"/>
            </a:endParaRPr>
          </a:p>
          <a:p>
            <a:endParaRPr lang="en-US" sz="2000" dirty="0">
              <a:latin typeface="Eras Light ITC" panose="020B0402030504020804" pitchFamily="34" charset="0"/>
            </a:endParaRPr>
          </a:p>
          <a:p>
            <a:endParaRPr lang="en-US" sz="2000" dirty="0">
              <a:latin typeface="Eras Light ITC" panose="020B0402030504020804" pitchFamily="34" charset="0"/>
            </a:endParaRPr>
          </a:p>
          <a:p>
            <a:endParaRPr lang="en-US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</p:txBody>
      </p:sp>
      <p:sp>
        <p:nvSpPr>
          <p:cNvPr id="5" name="Tijdelijke aanduiding voor inhoud 2"/>
          <p:cNvSpPr txBox="1">
            <a:spLocks/>
          </p:cNvSpPr>
          <p:nvPr/>
        </p:nvSpPr>
        <p:spPr>
          <a:xfrm>
            <a:off x="3876136" y="2065867"/>
            <a:ext cx="7404395" cy="43671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69547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 err="1">
                <a:latin typeface="Eras Light ITC" panose="020B0402030504020804" pitchFamily="34" charset="0"/>
              </a:rPr>
              <a:t>GroepsDynamiek</a:t>
            </a:r>
            <a:endParaRPr lang="nl-NL" sz="6600" dirty="0">
              <a:latin typeface="Eras Light ITC" panose="020B0402030504020804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685801" y="2008201"/>
            <a:ext cx="4992130" cy="4109920"/>
          </a:xfrm>
        </p:spPr>
        <p:txBody>
          <a:bodyPr>
            <a:normAutofit lnSpcReduction="10000"/>
          </a:bodyPr>
          <a:lstStyle/>
          <a:p>
            <a:r>
              <a:rPr lang="en-US" sz="2000" dirty="0">
                <a:latin typeface="Eras Light ITC" panose="020B0402030504020804" pitchFamily="34" charset="0"/>
              </a:rPr>
              <a:t>Wat </a:t>
            </a:r>
            <a:r>
              <a:rPr lang="en-US" sz="2000" dirty="0" err="1">
                <a:latin typeface="Eras Light ITC" panose="020B0402030504020804" pitchFamily="34" charset="0"/>
              </a:rPr>
              <a:t>gaat</a:t>
            </a:r>
            <a:r>
              <a:rPr lang="en-US" sz="2000" dirty="0">
                <a:latin typeface="Eras Light ITC" panose="020B0402030504020804" pitchFamily="34" charset="0"/>
              </a:rPr>
              <a:t> </a:t>
            </a:r>
            <a:r>
              <a:rPr lang="en-US" sz="2000" dirty="0" err="1">
                <a:latin typeface="Eras Light ITC" panose="020B0402030504020804" pitchFamily="34" charset="0"/>
              </a:rPr>
              <a:t>er</a:t>
            </a:r>
            <a:r>
              <a:rPr lang="en-US" sz="2000" dirty="0">
                <a:latin typeface="Eras Light ITC" panose="020B0402030504020804" pitchFamily="34" charset="0"/>
              </a:rPr>
              <a:t> </a:t>
            </a:r>
            <a:r>
              <a:rPr lang="en-US" sz="2000" dirty="0" err="1">
                <a:latin typeface="Eras Light ITC" panose="020B0402030504020804" pitchFamily="34" charset="0"/>
              </a:rPr>
              <a:t>goed</a:t>
            </a:r>
            <a:r>
              <a:rPr lang="en-US" sz="2000" dirty="0">
                <a:latin typeface="Eras Light ITC" panose="020B0402030504020804" pitchFamily="34" charset="0"/>
              </a:rPr>
              <a:t>?						</a:t>
            </a:r>
          </a:p>
          <a:p>
            <a:pPr marL="0" indent="0">
              <a:buNone/>
            </a:pPr>
            <a:r>
              <a:rPr lang="en-US" sz="2000" dirty="0">
                <a:latin typeface="Eras Light ITC" panose="020B0402030504020804" pitchFamily="34" charset="0"/>
              </a:rPr>
              <a:t>	- </a:t>
            </a:r>
            <a:r>
              <a:rPr lang="en-US" sz="2000" dirty="0" err="1">
                <a:latin typeface="Eras Light ITC" panose="020B0402030504020804" pitchFamily="34" charset="0"/>
              </a:rPr>
              <a:t>Opgeleverde</a:t>
            </a:r>
            <a:r>
              <a:rPr lang="en-US" sz="2000" dirty="0">
                <a:latin typeface="Eras Light ITC" panose="020B0402030504020804" pitchFamily="34" charset="0"/>
              </a:rPr>
              <a:t> assets</a:t>
            </a:r>
          </a:p>
          <a:p>
            <a:pPr marL="0" indent="0">
              <a:buNone/>
            </a:pPr>
            <a:r>
              <a:rPr lang="en-US" sz="2000" dirty="0">
                <a:latin typeface="Eras Light ITC" panose="020B0402030504020804" pitchFamily="34" charset="0"/>
              </a:rPr>
              <a:t>	- </a:t>
            </a:r>
            <a:r>
              <a:rPr lang="en-US" sz="2000" dirty="0" err="1">
                <a:latin typeface="Eras Light ITC" panose="020B0402030504020804" pitchFamily="34" charset="0"/>
              </a:rPr>
              <a:t>Problemen</a:t>
            </a:r>
            <a:r>
              <a:rPr lang="en-US" sz="2000" dirty="0">
                <a:latin typeface="Eras Light ITC" panose="020B0402030504020804" pitchFamily="34" charset="0"/>
              </a:rPr>
              <a:t> van </a:t>
            </a:r>
            <a:r>
              <a:rPr lang="en-US" sz="2000" dirty="0" err="1">
                <a:latin typeface="Eras Light ITC" panose="020B0402030504020804" pitchFamily="34" charset="0"/>
              </a:rPr>
              <a:t>elkaar</a:t>
            </a:r>
            <a:r>
              <a:rPr lang="en-US" sz="2000" dirty="0">
                <a:latin typeface="Eras Light ITC" panose="020B0402030504020804" pitchFamily="34" charset="0"/>
              </a:rPr>
              <a:t> </a:t>
            </a:r>
            <a:r>
              <a:rPr lang="en-US" sz="2000" dirty="0" err="1">
                <a:latin typeface="Eras Light ITC" panose="020B0402030504020804" pitchFamily="34" charset="0"/>
              </a:rPr>
              <a:t>opvangen</a:t>
            </a:r>
            <a:endParaRPr lang="en-US" sz="2000" dirty="0">
              <a:latin typeface="Eras Light ITC" panose="020B0402030504020804" pitchFamily="34" charset="0"/>
            </a:endParaRPr>
          </a:p>
          <a:p>
            <a:pPr marL="0" indent="0">
              <a:buNone/>
            </a:pPr>
            <a:r>
              <a:rPr lang="en-US" sz="2000" dirty="0">
                <a:latin typeface="Eras Light ITC" panose="020B0402030504020804" pitchFamily="34" charset="0"/>
              </a:rPr>
              <a:t>	- </a:t>
            </a:r>
            <a:r>
              <a:rPr lang="en-US" sz="2000" dirty="0" err="1">
                <a:latin typeface="Eras Light ITC" panose="020B0402030504020804" pitchFamily="34" charset="0"/>
              </a:rPr>
              <a:t>Implementen</a:t>
            </a:r>
            <a:endParaRPr lang="en-US" sz="2000" dirty="0">
              <a:latin typeface="Eras Light ITC" panose="020B0402030504020804" pitchFamily="34" charset="0"/>
            </a:endParaRPr>
          </a:p>
          <a:p>
            <a:pPr marL="0" indent="0">
              <a:buNone/>
            </a:pPr>
            <a:endParaRPr lang="en-US" sz="2000" dirty="0">
              <a:latin typeface="Eras Light ITC" panose="020B0402030504020804" pitchFamily="34" charset="0"/>
            </a:endParaRPr>
          </a:p>
          <a:p>
            <a:r>
              <a:rPr lang="en-US" sz="2000" dirty="0">
                <a:latin typeface="Eras Light ITC" panose="020B0402030504020804" pitchFamily="34" charset="0"/>
              </a:rPr>
              <a:t>Wat </a:t>
            </a:r>
            <a:r>
              <a:rPr lang="en-US" sz="2000" dirty="0" err="1">
                <a:latin typeface="Eras Light ITC" panose="020B0402030504020804" pitchFamily="34" charset="0"/>
              </a:rPr>
              <a:t>gaat</a:t>
            </a:r>
            <a:r>
              <a:rPr lang="en-US" sz="2000" dirty="0">
                <a:latin typeface="Eras Light ITC" panose="020B0402030504020804" pitchFamily="34" charset="0"/>
              </a:rPr>
              <a:t>/</a:t>
            </a:r>
            <a:r>
              <a:rPr lang="en-US" sz="2000" dirty="0" err="1">
                <a:latin typeface="Eras Light ITC" panose="020B0402030504020804" pitchFamily="34" charset="0"/>
              </a:rPr>
              <a:t>ging</a:t>
            </a:r>
            <a:r>
              <a:rPr lang="en-US" sz="2000" dirty="0">
                <a:latin typeface="Eras Light ITC" panose="020B0402030504020804" pitchFamily="34" charset="0"/>
              </a:rPr>
              <a:t> </a:t>
            </a:r>
            <a:r>
              <a:rPr lang="en-US" sz="2000" dirty="0" err="1">
                <a:latin typeface="Eras Light ITC" panose="020B0402030504020804" pitchFamily="34" charset="0"/>
              </a:rPr>
              <a:t>verkeerd</a:t>
            </a:r>
            <a:r>
              <a:rPr lang="en-US" sz="2000" dirty="0">
                <a:latin typeface="Eras Light ITC" panose="020B0402030504020804" pitchFamily="34" charset="0"/>
              </a:rPr>
              <a:t>?</a:t>
            </a:r>
          </a:p>
          <a:p>
            <a:pPr marL="0" indent="0">
              <a:buNone/>
            </a:pPr>
            <a:r>
              <a:rPr lang="en-US" sz="2000" dirty="0">
                <a:latin typeface="Eras Light ITC" panose="020B0402030504020804" pitchFamily="34" charset="0"/>
              </a:rPr>
              <a:t>	- Implement </a:t>
            </a:r>
            <a:r>
              <a:rPr lang="en-US" sz="2000" dirty="0" err="1">
                <a:latin typeface="Eras Light ITC" panose="020B0402030504020804" pitchFamily="34" charset="0"/>
              </a:rPr>
              <a:t>tijd</a:t>
            </a:r>
            <a:endParaRPr lang="en-US" sz="2000" dirty="0">
              <a:latin typeface="Eras Light ITC" panose="020B0402030504020804" pitchFamily="34" charset="0"/>
            </a:endParaRPr>
          </a:p>
          <a:p>
            <a:pPr marL="0" indent="0">
              <a:buNone/>
            </a:pPr>
            <a:r>
              <a:rPr lang="en-US" sz="2000" dirty="0">
                <a:latin typeface="Eras Light ITC" panose="020B0402030504020804" pitchFamily="34" charset="0"/>
              </a:rPr>
              <a:t>	- </a:t>
            </a:r>
            <a:r>
              <a:rPr lang="en-US" sz="2000" dirty="0" err="1">
                <a:latin typeface="Eras Light ITC" panose="020B0402030504020804" pitchFamily="34" charset="0"/>
              </a:rPr>
              <a:t>Communicatie</a:t>
            </a:r>
            <a:endParaRPr lang="en-US" sz="2000" dirty="0">
              <a:latin typeface="Eras Light ITC" panose="020B0402030504020804" pitchFamily="34" charset="0"/>
            </a:endParaRPr>
          </a:p>
          <a:p>
            <a:pPr marL="0" indent="0">
              <a:buNone/>
            </a:pPr>
            <a:r>
              <a:rPr lang="en-US" sz="2000" dirty="0">
                <a:latin typeface="Eras Light ITC" panose="020B0402030504020804" pitchFamily="34" charset="0"/>
              </a:rPr>
              <a:t>	- </a:t>
            </a:r>
            <a:r>
              <a:rPr lang="en-US" sz="2000" dirty="0" err="1">
                <a:latin typeface="Eras Light ITC" panose="020B0402030504020804" pitchFamily="34" charset="0"/>
              </a:rPr>
              <a:t>Motivatie</a:t>
            </a:r>
            <a:endParaRPr lang="en-US" sz="2000" dirty="0">
              <a:latin typeface="Eras Light ITC" panose="020B0402030504020804" pitchFamily="34" charset="0"/>
            </a:endParaRPr>
          </a:p>
          <a:p>
            <a:pPr marL="0" indent="0">
              <a:buNone/>
            </a:pPr>
            <a:r>
              <a:rPr lang="en-US" sz="2000" dirty="0">
                <a:latin typeface="Eras Light ITC" panose="020B0402030504020804" pitchFamily="34" charset="0"/>
              </a:rPr>
              <a:t>	- </a:t>
            </a:r>
            <a:r>
              <a:rPr lang="en-US" sz="2000" dirty="0" err="1">
                <a:latin typeface="Eras Light ITC" panose="020B0402030504020804" pitchFamily="34" charset="0"/>
              </a:rPr>
              <a:t>Productiviteit</a:t>
            </a:r>
            <a:endParaRPr lang="en-US" sz="2000" dirty="0">
              <a:latin typeface="Eras Light ITC" panose="020B0402030504020804" pitchFamily="34" charset="0"/>
            </a:endParaRPr>
          </a:p>
        </p:txBody>
      </p:sp>
      <p:sp>
        <p:nvSpPr>
          <p:cNvPr id="5" name="Tijdelijke aanduiding voor inhoud 2"/>
          <p:cNvSpPr txBox="1">
            <a:spLocks/>
          </p:cNvSpPr>
          <p:nvPr/>
        </p:nvSpPr>
        <p:spPr>
          <a:xfrm>
            <a:off x="3876136" y="2065867"/>
            <a:ext cx="7404395" cy="43671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</p:txBody>
      </p:sp>
      <p:sp>
        <p:nvSpPr>
          <p:cNvPr id="6" name="Tijdelijke aanduiding voor inhoud 2"/>
          <p:cNvSpPr txBox="1">
            <a:spLocks/>
          </p:cNvSpPr>
          <p:nvPr/>
        </p:nvSpPr>
        <p:spPr>
          <a:xfrm>
            <a:off x="5677931" y="2065867"/>
            <a:ext cx="4992130" cy="4109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latin typeface="Eras Light ITC" panose="020B0402030504020804" pitchFamily="34" charset="0"/>
              </a:rPr>
              <a:t>Hoe </a:t>
            </a:r>
            <a:r>
              <a:rPr lang="en-US" sz="2000" dirty="0" err="1">
                <a:latin typeface="Eras Light ITC" panose="020B0402030504020804" pitchFamily="34" charset="0"/>
              </a:rPr>
              <a:t>zijn</a:t>
            </a:r>
            <a:r>
              <a:rPr lang="en-US" sz="2000" dirty="0">
                <a:latin typeface="Eras Light ITC" panose="020B0402030504020804" pitchFamily="34" charset="0"/>
              </a:rPr>
              <a:t> de </a:t>
            </a:r>
            <a:r>
              <a:rPr lang="en-US" sz="2000" dirty="0" err="1">
                <a:latin typeface="Eras Light ITC" panose="020B0402030504020804" pitchFamily="34" charset="0"/>
              </a:rPr>
              <a:t>problemen</a:t>
            </a:r>
            <a:r>
              <a:rPr lang="en-US" sz="2000" dirty="0">
                <a:latin typeface="Eras Light ITC" panose="020B0402030504020804" pitchFamily="34" charset="0"/>
              </a:rPr>
              <a:t> </a:t>
            </a:r>
            <a:r>
              <a:rPr lang="en-US" sz="2000" dirty="0" err="1">
                <a:latin typeface="Eras Light ITC" panose="020B0402030504020804" pitchFamily="34" charset="0"/>
              </a:rPr>
              <a:t>getackeled</a:t>
            </a:r>
            <a:r>
              <a:rPr lang="en-US" sz="2000" dirty="0">
                <a:latin typeface="Eras Light ITC" panose="020B0402030504020804" pitchFamily="34" charset="0"/>
              </a:rPr>
              <a:t>?</a:t>
            </a:r>
          </a:p>
          <a:p>
            <a:pPr marL="0" indent="0">
              <a:buNone/>
            </a:pPr>
            <a:r>
              <a:rPr lang="en-US" sz="2000" dirty="0">
                <a:latin typeface="Eras Light ITC" panose="020B0402030504020804" pitchFamily="34" charset="0"/>
              </a:rPr>
              <a:t>	- “</a:t>
            </a:r>
            <a:r>
              <a:rPr lang="en-US" sz="2000" dirty="0" err="1">
                <a:latin typeface="Eras Light ITC" panose="020B0402030504020804" pitchFamily="34" charset="0"/>
              </a:rPr>
              <a:t>Positief</a:t>
            </a:r>
            <a:r>
              <a:rPr lang="en-US" sz="2000" dirty="0">
                <a:latin typeface="Eras Light ITC" panose="020B0402030504020804" pitchFamily="34" charset="0"/>
              </a:rPr>
              <a:t> </a:t>
            </a:r>
            <a:r>
              <a:rPr lang="en-US" sz="2000" dirty="0" err="1">
                <a:latin typeface="Eras Light ITC" panose="020B0402030504020804" pitchFamily="34" charset="0"/>
              </a:rPr>
              <a:t>blijven</a:t>
            </a:r>
            <a:r>
              <a:rPr lang="en-US" sz="2000" dirty="0">
                <a:latin typeface="Eras Light ITC" panose="020B0402030504020804" pitchFamily="34" charset="0"/>
              </a:rPr>
              <a:t>”</a:t>
            </a:r>
          </a:p>
          <a:p>
            <a:pPr marL="0" indent="0">
              <a:buNone/>
            </a:pPr>
            <a:r>
              <a:rPr lang="en-US" sz="2000" dirty="0">
                <a:latin typeface="Eras Light ITC" panose="020B0402030504020804" pitchFamily="34" charset="0"/>
              </a:rPr>
              <a:t>	- Meer </a:t>
            </a:r>
            <a:r>
              <a:rPr lang="en-US" sz="2000" dirty="0" err="1">
                <a:latin typeface="Eras Light ITC" panose="020B0402030504020804" pitchFamily="34" charset="0"/>
              </a:rPr>
              <a:t>aanwezig</a:t>
            </a:r>
            <a:r>
              <a:rPr lang="en-US" sz="2000" dirty="0">
                <a:latin typeface="Eras Light ITC" panose="020B0402030504020804" pitchFamily="34" charset="0"/>
              </a:rPr>
              <a:t> </a:t>
            </a:r>
            <a:r>
              <a:rPr lang="en-US" sz="2000" dirty="0" err="1">
                <a:latin typeface="Eras Light ITC" panose="020B0402030504020804" pitchFamily="34" charset="0"/>
              </a:rPr>
              <a:t>zijn</a:t>
            </a:r>
            <a:r>
              <a:rPr lang="en-US" sz="2000" dirty="0">
                <a:latin typeface="Eras Light ITC" panose="020B0402030504020804" pitchFamily="34" charset="0"/>
              </a:rPr>
              <a:t>, </a:t>
            </a:r>
            <a:r>
              <a:rPr lang="en-US" sz="2000" dirty="0" err="1">
                <a:latin typeface="Eras Light ITC" panose="020B0402030504020804" pitchFamily="34" charset="0"/>
              </a:rPr>
              <a:t>ook</a:t>
            </a:r>
            <a:r>
              <a:rPr lang="en-US" sz="2000" dirty="0">
                <a:latin typeface="Eras Light ITC" panose="020B0402030504020804" pitchFamily="34" charset="0"/>
              </a:rPr>
              <a:t> al ben je </a:t>
            </a:r>
            <a:r>
              <a:rPr lang="en-US" sz="2000" dirty="0" err="1">
                <a:latin typeface="Eras Light ITC" panose="020B0402030504020804" pitchFamily="34" charset="0"/>
              </a:rPr>
              <a:t>telaat</a:t>
            </a:r>
            <a:endParaRPr lang="en-US" sz="2000" dirty="0">
              <a:latin typeface="Eras Light ITC" panose="020B0402030504020804" pitchFamily="34" charset="0"/>
            </a:endParaRPr>
          </a:p>
          <a:p>
            <a:pPr marL="0" indent="0">
              <a:buNone/>
            </a:pPr>
            <a:r>
              <a:rPr lang="en-US" sz="2000" dirty="0">
                <a:latin typeface="Eras Light ITC" panose="020B0402030504020804" pitchFamily="34" charset="0"/>
              </a:rPr>
              <a:t>	- Scrum meetings </a:t>
            </a:r>
            <a:r>
              <a:rPr lang="en-US" sz="2000" dirty="0" err="1">
                <a:latin typeface="Eras Light ITC" panose="020B0402030504020804" pitchFamily="34" charset="0"/>
              </a:rPr>
              <a:t>houden</a:t>
            </a:r>
            <a:endParaRPr lang="en-US" sz="2000" dirty="0">
              <a:latin typeface="Eras Light ITC" panose="020B0402030504020804" pitchFamily="34" charset="0"/>
            </a:endParaRPr>
          </a:p>
          <a:p>
            <a:pPr marL="0" indent="0">
              <a:buNone/>
            </a:pPr>
            <a:r>
              <a:rPr lang="en-US" sz="2000" dirty="0">
                <a:latin typeface="Eras Light ITC" panose="020B0402030504020804" pitchFamily="34" charset="0"/>
              </a:rPr>
              <a:t>	- Meer </a:t>
            </a:r>
            <a:r>
              <a:rPr lang="en-US" sz="2000" dirty="0" err="1">
                <a:latin typeface="Eras Light ITC" panose="020B0402030504020804" pitchFamily="34" charset="0"/>
              </a:rPr>
              <a:t>doen</a:t>
            </a:r>
            <a:r>
              <a:rPr lang="en-US" sz="2000" dirty="0">
                <a:latin typeface="Eras Light ITC" panose="020B0402030504020804" pitchFamily="34" charset="0"/>
              </a:rPr>
              <a:t> </a:t>
            </a:r>
            <a:r>
              <a:rPr lang="en-US" sz="2000" dirty="0" err="1">
                <a:latin typeface="Eras Light ITC" panose="020B0402030504020804" pitchFamily="34" charset="0"/>
              </a:rPr>
              <a:t>en</a:t>
            </a:r>
            <a:r>
              <a:rPr lang="en-US" sz="2000" dirty="0">
                <a:latin typeface="Eras Light ITC" panose="020B0402030504020804" pitchFamily="34" charset="0"/>
              </a:rPr>
              <a:t> </a:t>
            </a:r>
            <a:r>
              <a:rPr lang="en-US" sz="2000" dirty="0" err="1">
                <a:latin typeface="Eras Light ITC" panose="020B0402030504020804" pitchFamily="34" charset="0"/>
              </a:rPr>
              <a:t>niet</a:t>
            </a:r>
            <a:r>
              <a:rPr lang="en-US" sz="2000" dirty="0">
                <a:latin typeface="Eras Light ITC" panose="020B0402030504020804" pitchFamily="34" charset="0"/>
              </a:rPr>
              <a:t> </a:t>
            </a:r>
            <a:r>
              <a:rPr lang="en-US" sz="2000" dirty="0" err="1">
                <a:latin typeface="Eras Light ITC" panose="020B0402030504020804" pitchFamily="34" charset="0"/>
              </a:rPr>
              <a:t>gamen</a:t>
            </a:r>
            <a:r>
              <a:rPr lang="en-US" sz="2000" dirty="0">
                <a:latin typeface="Eras Light ITC" panose="020B0402030504020804" pitchFamily="34" charset="0"/>
              </a:rPr>
              <a:t> etc.</a:t>
            </a:r>
          </a:p>
          <a:p>
            <a:pPr marL="0" indent="0">
              <a:buNone/>
            </a:pPr>
            <a:endParaRPr lang="en-US" sz="2000" dirty="0">
              <a:latin typeface="Eras Light ITC" panose="020B0402030504020804" pitchFamily="34" charset="0"/>
            </a:endParaRPr>
          </a:p>
          <a:p>
            <a:r>
              <a:rPr lang="en-US" sz="2000" dirty="0" err="1">
                <a:latin typeface="Eras Light ITC" panose="020B0402030504020804" pitchFamily="34" charset="0"/>
              </a:rPr>
              <a:t>Afwezigheidscijfers</a:t>
            </a:r>
            <a:endParaRPr lang="en-US" sz="2000" dirty="0">
              <a:latin typeface="Eras Light ITC" panose="020B0402030504020804" pitchFamily="34" charset="0"/>
            </a:endParaRPr>
          </a:p>
          <a:p>
            <a:endParaRPr lang="en-US" sz="2000" dirty="0">
              <a:latin typeface="Eras Light ITC" panose="020B0402030504020804" pitchFamily="34" charset="0"/>
            </a:endParaRPr>
          </a:p>
          <a:p>
            <a:pPr marL="0" indent="0">
              <a:buNone/>
            </a:pPr>
            <a:endParaRPr lang="en-US" sz="2000" dirty="0">
              <a:latin typeface="Eras Light ITC" panose="020B0402030504020804" pitchFamily="34" charset="0"/>
            </a:endParaRPr>
          </a:p>
          <a:p>
            <a:pPr marL="0" indent="0">
              <a:buNone/>
            </a:pPr>
            <a:endParaRPr lang="en-US" sz="2000" dirty="0">
              <a:latin typeface="Eras Light ITC" panose="020B0402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93995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en-US" sz="6600" dirty="0" err="1">
                <a:latin typeface="Eras Light ITC" panose="020B0402030504020804" pitchFamily="34" charset="0"/>
              </a:rPr>
              <a:t>Afwezigheidscijfers</a:t>
            </a:r>
            <a:endParaRPr lang="nl-NL" sz="6600" dirty="0">
              <a:latin typeface="Eras Light ITC" panose="020B0402030504020804" pitchFamily="34" charset="0"/>
            </a:endParaRPr>
          </a:p>
        </p:txBody>
      </p:sp>
      <p:graphicFrame>
        <p:nvGraphicFramePr>
          <p:cNvPr id="6" name="Tabel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3763312"/>
              </p:ext>
            </p:extLst>
          </p:nvPr>
        </p:nvGraphicFramePr>
        <p:xfrm>
          <a:off x="1589152" y="3006811"/>
          <a:ext cx="9013693" cy="24301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865540">
                  <a:extLst>
                    <a:ext uri="{9D8B030D-6E8A-4147-A177-3AD203B41FA5}">
                      <a16:colId xmlns:a16="http://schemas.microsoft.com/office/drawing/2014/main" val="3581410420"/>
                    </a:ext>
                  </a:extLst>
                </a:gridCol>
                <a:gridCol w="2281636">
                  <a:extLst>
                    <a:ext uri="{9D8B030D-6E8A-4147-A177-3AD203B41FA5}">
                      <a16:colId xmlns:a16="http://schemas.microsoft.com/office/drawing/2014/main" val="869304724"/>
                    </a:ext>
                  </a:extLst>
                </a:gridCol>
                <a:gridCol w="2610389">
                  <a:extLst>
                    <a:ext uri="{9D8B030D-6E8A-4147-A177-3AD203B41FA5}">
                      <a16:colId xmlns:a16="http://schemas.microsoft.com/office/drawing/2014/main" val="3776783208"/>
                    </a:ext>
                  </a:extLst>
                </a:gridCol>
                <a:gridCol w="1256128">
                  <a:extLst>
                    <a:ext uri="{9D8B030D-6E8A-4147-A177-3AD203B41FA5}">
                      <a16:colId xmlns:a16="http://schemas.microsoft.com/office/drawing/2014/main" val="2677874681"/>
                    </a:ext>
                  </a:extLst>
                </a:gridCol>
              </a:tblGrid>
              <a:tr h="309293">
                <a:tc>
                  <a:txBody>
                    <a:bodyPr/>
                    <a:lstStyle/>
                    <a:p>
                      <a:pPr algn="ctr" fontAlgn="b"/>
                      <a:r>
                        <a:rPr lang="nl-NL" sz="1700" u="none" strike="noStrike">
                          <a:effectLst/>
                        </a:rPr>
                        <a:t>Totaal Project Game-Lab Uren</a:t>
                      </a:r>
                      <a:endParaRPr lang="nl-NL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728" marR="14728" marT="1472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700" u="none" strike="noStrike">
                          <a:effectLst/>
                        </a:rPr>
                        <a:t>Totaal Individueel L/U</a:t>
                      </a:r>
                      <a:endParaRPr lang="nl-NL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728" marR="14728" marT="1472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700" u="none" strike="noStrike">
                          <a:effectLst/>
                        </a:rPr>
                        <a:t>Aanwezigheids Percentage</a:t>
                      </a:r>
                      <a:endParaRPr lang="nl-NL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728" marR="14728" marT="14728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728" marR="14728" marT="14728" marB="0" anchor="b"/>
                </a:tc>
                <a:extLst>
                  <a:ext uri="{0D108BD9-81ED-4DB2-BD59-A6C34878D82A}">
                    <a16:rowId xmlns:a16="http://schemas.microsoft.com/office/drawing/2014/main" val="3847845770"/>
                  </a:ext>
                </a:extLst>
              </a:tr>
              <a:tr h="309293">
                <a:tc>
                  <a:txBody>
                    <a:bodyPr/>
                    <a:lstStyle/>
                    <a:p>
                      <a:pPr algn="ctr" fontAlgn="b"/>
                      <a:r>
                        <a:rPr lang="nl-NL" sz="1700" u="none" strike="noStrike">
                          <a:effectLst/>
                        </a:rPr>
                        <a:t>387</a:t>
                      </a:r>
                      <a:endParaRPr lang="nl-NL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728" marR="14728" marT="1472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700" u="none" strike="noStrike">
                          <a:effectLst/>
                        </a:rPr>
                        <a:t>350</a:t>
                      </a:r>
                      <a:endParaRPr lang="nl-NL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728" marR="14728" marT="1472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700" u="none" strike="noStrike">
                          <a:effectLst/>
                        </a:rPr>
                        <a:t>90,44%</a:t>
                      </a:r>
                      <a:endParaRPr lang="nl-NL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728" marR="14728" marT="1472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700" u="none" strike="noStrike">
                          <a:effectLst/>
                        </a:rPr>
                        <a:t>Fahrettin</a:t>
                      </a:r>
                      <a:endParaRPr lang="nl-NL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728" marR="14728" marT="14728" marB="0" anchor="b"/>
                </a:tc>
                <a:extLst>
                  <a:ext uri="{0D108BD9-81ED-4DB2-BD59-A6C34878D82A}">
                    <a16:rowId xmlns:a16="http://schemas.microsoft.com/office/drawing/2014/main" val="1648709143"/>
                  </a:ext>
                </a:extLst>
              </a:tr>
              <a:tr h="294565">
                <a:tc>
                  <a:txBody>
                    <a:bodyPr/>
                    <a:lstStyle/>
                    <a:p>
                      <a:pPr algn="ctr" fontAlgn="b"/>
                      <a:endParaRPr lang="nl-NL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728" marR="14728" marT="1472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700" u="none" strike="noStrike" dirty="0">
                          <a:effectLst/>
                        </a:rPr>
                        <a:t>155</a:t>
                      </a:r>
                      <a:endParaRPr lang="nl-NL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728" marR="14728" marT="1472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700" u="none" strike="noStrike" dirty="0">
                          <a:effectLst/>
                        </a:rPr>
                        <a:t>40,05%</a:t>
                      </a:r>
                      <a:endParaRPr lang="nl-NL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728" marR="14728" marT="1472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700" u="none" strike="noStrike">
                          <a:effectLst/>
                        </a:rPr>
                        <a:t>Lara</a:t>
                      </a:r>
                      <a:endParaRPr lang="nl-NL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728" marR="14728" marT="14728" marB="0" anchor="b"/>
                </a:tc>
                <a:extLst>
                  <a:ext uri="{0D108BD9-81ED-4DB2-BD59-A6C34878D82A}">
                    <a16:rowId xmlns:a16="http://schemas.microsoft.com/office/drawing/2014/main" val="1991959011"/>
                  </a:ext>
                </a:extLst>
              </a:tr>
              <a:tr h="294565">
                <a:tc>
                  <a:txBody>
                    <a:bodyPr/>
                    <a:lstStyle/>
                    <a:p>
                      <a:pPr algn="ctr" fontAlgn="b"/>
                      <a:endParaRPr lang="nl-NL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728" marR="14728" marT="1472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700" u="none" strike="noStrike" dirty="0">
                          <a:effectLst/>
                        </a:rPr>
                        <a:t>350</a:t>
                      </a:r>
                      <a:endParaRPr lang="nl-NL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728" marR="14728" marT="1472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700" u="none" strike="noStrike" dirty="0">
                          <a:effectLst/>
                        </a:rPr>
                        <a:t>90,44%</a:t>
                      </a:r>
                      <a:endParaRPr lang="nl-NL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728" marR="14728" marT="1472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700" u="none" strike="noStrike">
                          <a:effectLst/>
                        </a:rPr>
                        <a:t>Ruben</a:t>
                      </a:r>
                      <a:endParaRPr lang="nl-NL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728" marR="14728" marT="14728" marB="0" anchor="b"/>
                </a:tc>
                <a:extLst>
                  <a:ext uri="{0D108BD9-81ED-4DB2-BD59-A6C34878D82A}">
                    <a16:rowId xmlns:a16="http://schemas.microsoft.com/office/drawing/2014/main" val="3340302071"/>
                  </a:ext>
                </a:extLst>
              </a:tr>
              <a:tr h="294565">
                <a:tc>
                  <a:txBody>
                    <a:bodyPr/>
                    <a:lstStyle/>
                    <a:p>
                      <a:pPr algn="ctr" fontAlgn="b"/>
                      <a:endParaRPr lang="nl-NL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728" marR="14728" marT="1472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700" u="none" strike="noStrike">
                          <a:effectLst/>
                        </a:rPr>
                        <a:t>382</a:t>
                      </a:r>
                      <a:endParaRPr lang="nl-NL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728" marR="14728" marT="1472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700" u="none" strike="noStrike" dirty="0">
                          <a:effectLst/>
                        </a:rPr>
                        <a:t>98,71%</a:t>
                      </a:r>
                      <a:endParaRPr lang="nl-NL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728" marR="14728" marT="1472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700" u="none" strike="noStrike">
                          <a:effectLst/>
                        </a:rPr>
                        <a:t>Kevin</a:t>
                      </a:r>
                      <a:endParaRPr lang="nl-NL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728" marR="14728" marT="14728" marB="0" anchor="b"/>
                </a:tc>
                <a:extLst>
                  <a:ext uri="{0D108BD9-81ED-4DB2-BD59-A6C34878D82A}">
                    <a16:rowId xmlns:a16="http://schemas.microsoft.com/office/drawing/2014/main" val="1267621538"/>
                  </a:ext>
                </a:extLst>
              </a:tr>
              <a:tr h="309293">
                <a:tc>
                  <a:txBody>
                    <a:bodyPr/>
                    <a:lstStyle/>
                    <a:p>
                      <a:pPr algn="ctr" fontAlgn="b"/>
                      <a:endParaRPr lang="nl-NL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728" marR="14728" marT="1472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700" u="none" strike="noStrike">
                          <a:effectLst/>
                        </a:rPr>
                        <a:t>384</a:t>
                      </a:r>
                      <a:endParaRPr lang="nl-NL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728" marR="14728" marT="1472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700" u="none" strike="noStrike" dirty="0">
                          <a:effectLst/>
                        </a:rPr>
                        <a:t>99,22%</a:t>
                      </a:r>
                      <a:endParaRPr lang="nl-NL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728" marR="14728" marT="1472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700" u="none" strike="noStrike">
                          <a:effectLst/>
                        </a:rPr>
                        <a:t>Mack</a:t>
                      </a:r>
                      <a:endParaRPr lang="nl-NL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728" marR="14728" marT="14728" marB="0" anchor="b"/>
                </a:tc>
                <a:extLst>
                  <a:ext uri="{0D108BD9-81ED-4DB2-BD59-A6C34878D82A}">
                    <a16:rowId xmlns:a16="http://schemas.microsoft.com/office/drawing/2014/main" val="3781020608"/>
                  </a:ext>
                </a:extLst>
              </a:tr>
              <a:tr h="309293">
                <a:tc>
                  <a:txBody>
                    <a:bodyPr/>
                    <a:lstStyle/>
                    <a:p>
                      <a:pPr algn="ctr" fontAlgn="b"/>
                      <a:endParaRPr lang="nl-NL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728" marR="14728" marT="14728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728" marR="14728" marT="14728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728" marR="14728" marT="14728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728" marR="14728" marT="14728" marB="0" anchor="b"/>
                </a:tc>
                <a:extLst>
                  <a:ext uri="{0D108BD9-81ED-4DB2-BD59-A6C34878D82A}">
                    <a16:rowId xmlns:a16="http://schemas.microsoft.com/office/drawing/2014/main" val="3197434871"/>
                  </a:ext>
                </a:extLst>
              </a:tr>
              <a:tr h="309293">
                <a:tc>
                  <a:txBody>
                    <a:bodyPr/>
                    <a:lstStyle/>
                    <a:p>
                      <a:pPr algn="ctr" fontAlgn="b"/>
                      <a:endParaRPr lang="nl-NL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728" marR="14728" marT="1472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700" u="none" strike="noStrike">
                          <a:effectLst/>
                        </a:rPr>
                        <a:t>Totaal % Groep</a:t>
                      </a:r>
                      <a:endParaRPr lang="nl-NL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728" marR="14728" marT="1472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700" u="none" strike="noStrike" dirty="0">
                          <a:effectLst/>
                        </a:rPr>
                        <a:t>418,86%</a:t>
                      </a:r>
                      <a:endParaRPr lang="nl-NL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728" marR="14728" marT="14728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728" marR="14728" marT="14728" marB="0" anchor="b"/>
                </a:tc>
                <a:extLst>
                  <a:ext uri="{0D108BD9-81ED-4DB2-BD59-A6C34878D82A}">
                    <a16:rowId xmlns:a16="http://schemas.microsoft.com/office/drawing/2014/main" val="34088933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543807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>
                <a:latin typeface="Eras Light ITC" panose="020B0402030504020804" pitchFamily="34" charset="0"/>
              </a:rPr>
              <a:t>Art</a:t>
            </a:r>
          </a:p>
        </p:txBody>
      </p:sp>
      <p:sp>
        <p:nvSpPr>
          <p:cNvPr id="5" name="Tijdelijke aanduiding voor inhoud 2"/>
          <p:cNvSpPr txBox="1">
            <a:spLocks/>
          </p:cNvSpPr>
          <p:nvPr/>
        </p:nvSpPr>
        <p:spPr>
          <a:xfrm>
            <a:off x="3876136" y="2065867"/>
            <a:ext cx="7404395" cy="43671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</p:txBody>
      </p:sp>
      <p:pic>
        <p:nvPicPr>
          <p:cNvPr id="1029" name="Picture 5" descr="C:\Users\Defame\Desktop\Presentatie gamelab 2 pics\CeramicBlad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4161" y="4422154"/>
            <a:ext cx="5163069" cy="464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:\Users\Defame\Desktop\Presentatie gamelab 2 pics\Grenad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708" y="4396711"/>
            <a:ext cx="1133364" cy="23296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C:\Users\Defame\Desktop\GameLab2\Game-Lab-2.1\Artist\A. Weapon\4. AssaultRifle\4. Texture\AssaultRifleTextures\AssaulRifleExport_MainBody_Normal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4160" y="5040179"/>
            <a:ext cx="1664133" cy="1664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C:\Users\Defame\Desktop\GameLab2\Game-Lab-2.1\Artist\A. Weapon\4. AssaultRifle\4. Texture\AssaultRifleTextures\AssaulRifleExport_Barrel_AlbedoTransparency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5925" y="4396711"/>
            <a:ext cx="2307602" cy="2307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C:\Users\Defame\Desktop\GameLab2\Game-Lab-2.1\Artist\A. Weapon\4. AssaultRifle\4. Texture\AssaultRifleTextures\AssaulRifleExport_MainBody_AlbedoTransparency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3097" y="5040178"/>
            <a:ext cx="1664133" cy="1664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5" descr="C:\Users\Defame\Desktop\GameLab2\Game-Lab-2.1\Artist\A. Weapon\6. Grenades\4. Texture\GrenadeTextures\GrenadeExport_MainColor_AlbedoTransparency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5598" y="4396711"/>
            <a:ext cx="2329692" cy="23296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7" descr="C:\Users\Defame\Desktop\GameLab2\Game-Lab-2.1\Artist\A. Weapon\6. Grenades\4. Texture\GrenadeTextures\GrenadeExport_Handle_AlbedoTransparency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8331" y="5040178"/>
            <a:ext cx="1664133" cy="1664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Afbeelding 7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4750" y="1774621"/>
            <a:ext cx="3598497" cy="2456175"/>
          </a:xfrm>
          <a:prstGeom prst="rect">
            <a:avLst/>
          </a:prstGeom>
        </p:spPr>
      </p:pic>
      <p:pic>
        <p:nvPicPr>
          <p:cNvPr id="10" name="Afbeelding 9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708" y="1794544"/>
            <a:ext cx="3279287" cy="2457431"/>
          </a:xfrm>
          <a:prstGeom prst="rect">
            <a:avLst/>
          </a:prstGeom>
        </p:spPr>
      </p:pic>
      <p:pic>
        <p:nvPicPr>
          <p:cNvPr id="11" name="Afbeelding 10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7996" y="1772454"/>
            <a:ext cx="3468935" cy="2456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8913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inhoud 2"/>
          <p:cNvSpPr txBox="1">
            <a:spLocks/>
          </p:cNvSpPr>
          <p:nvPr/>
        </p:nvSpPr>
        <p:spPr>
          <a:xfrm>
            <a:off x="3876136" y="2065867"/>
            <a:ext cx="7404395" cy="43671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</p:txBody>
      </p:sp>
      <p:pic>
        <p:nvPicPr>
          <p:cNvPr id="1026" name="Picture 2" descr="C:\Users\Defame\Desktop\Presentatie gamelab 2 pics\CharacterRigh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240" y="1002461"/>
            <a:ext cx="1995044" cy="4931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Defame\Desktop\Presentatie gamelab 2 pics\CharacterLeft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8785" y="994786"/>
            <a:ext cx="1865484" cy="4944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Afbeelding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6026" y="994785"/>
            <a:ext cx="7206418" cy="4944755"/>
          </a:xfrm>
          <a:prstGeom prst="rect">
            <a:avLst/>
          </a:prstGeom>
        </p:spPr>
      </p:pic>
      <p:sp>
        <p:nvSpPr>
          <p:cNvPr id="14" name="Titel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86412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Defame\Desktop\Presentatie gamelab 2 pics\MutatedDo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1737" y="172050"/>
            <a:ext cx="5702515" cy="3870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C:\Users\Defame\Desktop\Presentatie gamelab 2 pics\Xenomorph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2170" y="4185064"/>
            <a:ext cx="2372966" cy="2508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:\Users\Defame\Desktop\Presentatie gamelab 2 pics\Turret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68337" y="4185280"/>
            <a:ext cx="2341426" cy="2508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 descr="C:\Users\Defame\Desktop\Presentatie gamelab 2 pics\Roomba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8554" y="4185064"/>
            <a:ext cx="4126365" cy="2508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Afbeelding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716" y="172048"/>
            <a:ext cx="5867285" cy="3870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83906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Hemels">
  <a:themeElements>
    <a:clrScheme name="Hemels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Hemel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Hemels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1210</TotalTime>
  <Words>176</Words>
  <Application>Microsoft Office PowerPoint</Application>
  <PresentationFormat>Breedbeeld</PresentationFormat>
  <Paragraphs>168</Paragraphs>
  <Slides>21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21</vt:i4>
      </vt:variant>
    </vt:vector>
  </HeadingPairs>
  <TitlesOfParts>
    <vt:vector size="26" baseType="lpstr">
      <vt:lpstr>Arial</vt:lpstr>
      <vt:lpstr>Calibri</vt:lpstr>
      <vt:lpstr>Calibri Light</vt:lpstr>
      <vt:lpstr>Eras Light ITC</vt:lpstr>
      <vt:lpstr>Hemels</vt:lpstr>
      <vt:lpstr>Colony Cruiser:  The Maria (Dev Fase 2)</vt:lpstr>
      <vt:lpstr>Voorstellen groep</vt:lpstr>
      <vt:lpstr>Inhoudsopgave</vt:lpstr>
      <vt:lpstr>status</vt:lpstr>
      <vt:lpstr>GroepsDynamiek</vt:lpstr>
      <vt:lpstr>Afwezigheidscijfers</vt:lpstr>
      <vt:lpstr>Art</vt:lpstr>
      <vt:lpstr>PowerPoint-presentatie</vt:lpstr>
      <vt:lpstr>PowerPoint-presentatie</vt:lpstr>
      <vt:lpstr>PowerPoint-presentatie</vt:lpstr>
      <vt:lpstr>PowerPoint-presentatie</vt:lpstr>
      <vt:lpstr>Planning</vt:lpstr>
      <vt:lpstr>Planning</vt:lpstr>
      <vt:lpstr>Planning</vt:lpstr>
      <vt:lpstr>UX</vt:lpstr>
      <vt:lpstr>PowerPoint-presentatie</vt:lpstr>
      <vt:lpstr>QA</vt:lpstr>
      <vt:lpstr>Development</vt:lpstr>
      <vt:lpstr>Uitwerking Game</vt:lpstr>
      <vt:lpstr>Taakverdeling</vt:lpstr>
      <vt:lpstr>Vragen ?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Colony Cruiser:  The Maria</dc:title>
  <dc:creator>Fahrettin Güngör</dc:creator>
  <cp:lastModifiedBy>Fahrettin</cp:lastModifiedBy>
  <cp:revision>195</cp:revision>
  <dcterms:created xsi:type="dcterms:W3CDTF">2016-02-05T09:21:15Z</dcterms:created>
  <dcterms:modified xsi:type="dcterms:W3CDTF">2016-07-05T11:03:08Z</dcterms:modified>
</cp:coreProperties>
</file>